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86" r:id="rId1"/>
    <p:sldMasterId id="2147484023" r:id="rId2"/>
    <p:sldMasterId id="2147484098" r:id="rId3"/>
    <p:sldMasterId id="2147484564" r:id="rId4"/>
    <p:sldMasterId id="2147484745" r:id="rId5"/>
    <p:sldMasterId id="2147484757" r:id="rId6"/>
  </p:sldMasterIdLst>
  <p:notesMasterIdLst>
    <p:notesMasterId r:id="rId40"/>
  </p:notesMasterIdLst>
  <p:handoutMasterIdLst>
    <p:handoutMasterId r:id="rId41"/>
  </p:handoutMasterIdLst>
  <p:sldIdLst>
    <p:sldId id="1529" r:id="rId7"/>
    <p:sldId id="1550" r:id="rId8"/>
    <p:sldId id="1527" r:id="rId9"/>
    <p:sldId id="1520" r:id="rId10"/>
    <p:sldId id="1521" r:id="rId11"/>
    <p:sldId id="1433" r:id="rId12"/>
    <p:sldId id="1489" r:id="rId13"/>
    <p:sldId id="1533" r:id="rId14"/>
    <p:sldId id="1392" r:id="rId15"/>
    <p:sldId id="1525" r:id="rId16"/>
    <p:sldId id="1493" r:id="rId17"/>
    <p:sldId id="1491" r:id="rId18"/>
    <p:sldId id="1539" r:id="rId19"/>
    <p:sldId id="1540" r:id="rId20"/>
    <p:sldId id="1538" r:id="rId21"/>
    <p:sldId id="1545" r:id="rId22"/>
    <p:sldId id="1547" r:id="rId23"/>
    <p:sldId id="1542" r:id="rId24"/>
    <p:sldId id="1551" r:id="rId25"/>
    <p:sldId id="1497" r:id="rId26"/>
    <p:sldId id="1541" r:id="rId27"/>
    <p:sldId id="1548" r:id="rId28"/>
    <p:sldId id="1502" r:id="rId29"/>
    <p:sldId id="1549" r:id="rId30"/>
    <p:sldId id="1534" r:id="rId31"/>
    <p:sldId id="1535" r:id="rId32"/>
    <p:sldId id="1536" r:id="rId33"/>
    <p:sldId id="1537" r:id="rId34"/>
    <p:sldId id="1543" r:id="rId35"/>
    <p:sldId id="1494" r:id="rId36"/>
    <p:sldId id="1528" r:id="rId37"/>
    <p:sldId id="1496" r:id="rId38"/>
    <p:sldId id="1544" r:id="rId39"/>
  </p:sldIdLst>
  <p:sldSz cx="12190413" cy="6859588"/>
  <p:notesSz cx="6761163" cy="99314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1pPr>
    <a:lvl2pPr marL="609507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2pPr>
    <a:lvl3pPr marL="1219014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3pPr>
    <a:lvl4pPr marL="1828520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4pPr>
    <a:lvl5pPr marL="2438027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5pPr>
    <a:lvl6pPr marL="3047534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6pPr>
    <a:lvl7pPr marL="3657041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7pPr>
    <a:lvl8pPr marL="4266547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8pPr>
    <a:lvl9pPr marL="4876053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ip Atalić" initials="J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  <a:srgbClr val="E5F5FF"/>
    <a:srgbClr val="99CCFF"/>
    <a:srgbClr val="003DB8"/>
    <a:srgbClr val="99FF99"/>
    <a:srgbClr val="FFFFCC"/>
    <a:srgbClr val="FFCC99"/>
    <a:srgbClr val="CCFFFF"/>
    <a:srgbClr val="99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0" autoAdjust="0"/>
    <p:restoredTop sz="73450" autoAdjust="0"/>
  </p:normalViewPr>
  <p:slideViewPr>
    <p:cSldViewPr>
      <p:cViewPr>
        <p:scale>
          <a:sx n="66" d="100"/>
          <a:sy n="66" d="100"/>
        </p:scale>
        <p:origin x="570" y="288"/>
      </p:cViewPr>
      <p:guideLst>
        <p:guide orient="horz" pos="2160"/>
        <p:guide pos="2880"/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greb.hr/" TargetMode="External"/><Relationship Id="rId1" Type="http://schemas.openxmlformats.org/officeDocument/2006/relationships/hyperlink" Target="http://www.potresnirizik.zagreb.hr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greb.hr/" TargetMode="External"/><Relationship Id="rId1" Type="http://schemas.openxmlformats.org/officeDocument/2006/relationships/hyperlink" Target="http://www.potresnirizik.zagreb.hr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9BB840-C17D-4B8A-841F-7F8075950C1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8591F-9A62-4FB4-9676-D538B35601DA}">
      <dgm:prSet phldrT="[Text]"/>
      <dgm:spPr>
        <a:xfrm>
          <a:off x="0" y="62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ŠTO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D89CD17-51CB-445B-8DAE-2F49EA3FB54C}" type="parTrans" cxnId="{40E2EAB2-D671-459D-8CB8-C481423359A5}">
      <dgm:prSet/>
      <dgm:spPr/>
      <dgm:t>
        <a:bodyPr/>
        <a:lstStyle/>
        <a:p>
          <a:endParaRPr lang="en-US"/>
        </a:p>
      </dgm:t>
    </dgm:pt>
    <dgm:pt modelId="{F8514585-3A29-4017-B621-86EE38E443C6}" type="sibTrans" cxnId="{40E2EAB2-D671-459D-8CB8-C481423359A5}">
      <dgm:prSet/>
      <dgm:spPr/>
      <dgm:t>
        <a:bodyPr/>
        <a:lstStyle/>
        <a:p>
          <a:endParaRPr lang="en-US"/>
        </a:p>
      </dgm:t>
    </dgm:pt>
    <dgm:pt modelId="{DFB028C7-784A-4D21-93B4-EF7A120F96B4}">
      <dgm:prSet phldrT="[Text]"/>
      <dgm:spPr>
        <a:xfrm>
          <a:off x="0" y="628055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TKO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8FAC203-F5E0-439E-B2D4-0D8E8C915226}" type="parTrans" cxnId="{28CE5967-7706-4FA3-A0E2-9FA42DE02F12}">
      <dgm:prSet/>
      <dgm:spPr/>
      <dgm:t>
        <a:bodyPr/>
        <a:lstStyle/>
        <a:p>
          <a:endParaRPr lang="en-US"/>
        </a:p>
      </dgm:t>
    </dgm:pt>
    <dgm:pt modelId="{B8DFD161-F459-49B8-B221-258A9FCA7460}" type="sibTrans" cxnId="{28CE5967-7706-4FA3-A0E2-9FA42DE02F12}">
      <dgm:prSet/>
      <dgm:spPr/>
      <dgm:t>
        <a:bodyPr/>
        <a:lstStyle/>
        <a:p>
          <a:endParaRPr lang="en-US"/>
        </a:p>
      </dgm:t>
    </dgm:pt>
    <dgm:pt modelId="{357EFC36-0355-4359-A482-280A37955F65}">
      <dgm:prSet phldrT="[Text]"/>
      <dgm:spPr>
        <a:xfrm>
          <a:off x="0" y="1256048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GDJE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4D89935-EC80-461C-B0C8-47BDEAA6158B}" type="parTrans" cxnId="{A1AD0133-28EF-4406-B0F7-190AD52388B2}">
      <dgm:prSet/>
      <dgm:spPr/>
      <dgm:t>
        <a:bodyPr/>
        <a:lstStyle/>
        <a:p>
          <a:endParaRPr lang="en-US"/>
        </a:p>
      </dgm:t>
    </dgm:pt>
    <dgm:pt modelId="{549394B2-2279-40AB-8B4F-7ACA23073EB9}" type="sibTrans" cxnId="{A1AD0133-28EF-4406-B0F7-190AD52388B2}">
      <dgm:prSet/>
      <dgm:spPr/>
      <dgm:t>
        <a:bodyPr/>
        <a:lstStyle/>
        <a:p>
          <a:endParaRPr lang="en-US"/>
        </a:p>
      </dgm:t>
    </dgm:pt>
    <dgm:pt modelId="{A1C410A1-B4D6-4C21-87D2-CD61164CA23E}">
      <dgm:prSet phldrT="[Text]" custT="1"/>
      <dgm:spPr>
        <a:xfrm>
          <a:off x="2185923" y="1256048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"/>
            </a:rPr>
            <a:t>www.potresnirizik.zagreb.hr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2"/>
            </a:rPr>
            <a:t>www.zagreb.hr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E- građani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F0E46AB-1903-428B-B6A6-EBC50FC4E036}" type="parTrans" cxnId="{0C6DE252-ED6F-4DC6-93C5-4CADFA5EA3C4}">
      <dgm:prSet/>
      <dgm:spPr/>
      <dgm:t>
        <a:bodyPr/>
        <a:lstStyle/>
        <a:p>
          <a:endParaRPr lang="en-US"/>
        </a:p>
      </dgm:t>
    </dgm:pt>
    <dgm:pt modelId="{58D9ED7A-2314-4603-96F1-13D0B02DE46B}" type="sibTrans" cxnId="{0C6DE252-ED6F-4DC6-93C5-4CADFA5EA3C4}">
      <dgm:prSet/>
      <dgm:spPr/>
      <dgm:t>
        <a:bodyPr/>
        <a:lstStyle/>
        <a:p>
          <a:endParaRPr lang="en-US"/>
        </a:p>
      </dgm:t>
    </dgm:pt>
    <dgm:pt modelId="{97C02A9B-6656-4609-8871-3EF7568120F2}">
      <dgm:prSet phldrT="[Text]" custT="1"/>
      <dgm:spPr>
        <a:xfrm>
          <a:off x="2185923" y="628055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Stanar, predstavnik stanara, upravitelj zgrade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82665DD-0552-4649-982F-8E4CE50DDB80}" type="sibTrans" cxnId="{25AE4838-9FB8-4D55-87B8-BDB44787507D}">
      <dgm:prSet/>
      <dgm:spPr/>
      <dgm:t>
        <a:bodyPr/>
        <a:lstStyle/>
        <a:p>
          <a:endParaRPr lang="en-US"/>
        </a:p>
      </dgm:t>
    </dgm:pt>
    <dgm:pt modelId="{E9A49208-DD38-46E3-8C31-43F52B74E6D1}" type="parTrans" cxnId="{25AE4838-9FB8-4D55-87B8-BDB44787507D}">
      <dgm:prSet/>
      <dgm:spPr/>
      <dgm:t>
        <a:bodyPr/>
        <a:lstStyle/>
        <a:p>
          <a:endParaRPr lang="en-US"/>
        </a:p>
      </dgm:t>
    </dgm:pt>
    <dgm:pt modelId="{BAA9197F-1B2B-45E2-9360-6546616BF44C}">
      <dgm:prSet phldrT="[Text]" custT="1"/>
      <dgm:spPr>
        <a:xfrm>
          <a:off x="2185923" y="62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Upiši svoju zgradu ili kuću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3553480-B8EB-4C72-B295-E6984D4CB316}" type="sibTrans" cxnId="{627476E8-B9AF-42D9-9A04-7AE29DBFC8FB}">
      <dgm:prSet/>
      <dgm:spPr/>
      <dgm:t>
        <a:bodyPr/>
        <a:lstStyle/>
        <a:p>
          <a:endParaRPr lang="en-US"/>
        </a:p>
      </dgm:t>
    </dgm:pt>
    <dgm:pt modelId="{CDCC9611-147D-4541-8A54-5B9B6C3E88D4}" type="parTrans" cxnId="{627476E8-B9AF-42D9-9A04-7AE29DBFC8FB}">
      <dgm:prSet/>
      <dgm:spPr/>
      <dgm:t>
        <a:bodyPr/>
        <a:lstStyle/>
        <a:p>
          <a:endParaRPr lang="en-US"/>
        </a:p>
      </dgm:t>
    </dgm:pt>
    <dgm:pt modelId="{8ABE3B0F-FDED-403C-80AB-63F0368950F1}" type="pres">
      <dgm:prSet presAssocID="{C99BB840-C17D-4B8A-841F-7F8075950C1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C038C56-15C2-497B-A7D0-B57F20B549F0}" type="pres">
      <dgm:prSet presAssocID="{7FB8591F-9A62-4FB4-9676-D538B35601DA}" presName="composite" presStyleCnt="0"/>
      <dgm:spPr/>
    </dgm:pt>
    <dgm:pt modelId="{7A46EF8F-F4F2-4ED6-9BCE-8A48C82F1B6D}" type="pres">
      <dgm:prSet presAssocID="{7FB8591F-9A62-4FB4-9676-D538B35601DA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5B3ABE0-666F-4067-8F54-128DB7F0F192}" type="pres">
      <dgm:prSet presAssocID="{7FB8591F-9A62-4FB4-9676-D538B35601DA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48B552C1-549F-4503-9958-D439C3C53477}" type="pres">
      <dgm:prSet presAssocID="{7FB8591F-9A62-4FB4-9676-D538B35601DA}" presName="Accent" presStyleLbl="parChTrans1D1" presStyleIdx="0" presStyleCnt="3"/>
      <dgm:spPr>
        <a:xfrm>
          <a:off x="0" y="598150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DB2CCB8-5C5E-4E1E-B9B0-4949BBFC0431}" type="pres">
      <dgm:prSet presAssocID="{F8514585-3A29-4017-B621-86EE38E443C6}" presName="sibTrans" presStyleCnt="0"/>
      <dgm:spPr/>
    </dgm:pt>
    <dgm:pt modelId="{362607F7-ECF0-4C50-A43C-FA8D9BCF0A5B}" type="pres">
      <dgm:prSet presAssocID="{DFB028C7-784A-4D21-93B4-EF7A120F96B4}" presName="composite" presStyleCnt="0"/>
      <dgm:spPr/>
    </dgm:pt>
    <dgm:pt modelId="{5652D458-533E-49C0-9FF9-7ED52B00716A}" type="pres">
      <dgm:prSet presAssocID="{DFB028C7-784A-4D21-93B4-EF7A120F96B4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259630-F0C6-45BF-9255-7BADBE1006BE}" type="pres">
      <dgm:prSet presAssocID="{DFB028C7-784A-4D21-93B4-EF7A120F96B4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ACF9E69D-BB8F-4774-9DA2-A52595FD5A2B}" type="pres">
      <dgm:prSet presAssocID="{DFB028C7-784A-4D21-93B4-EF7A120F96B4}" presName="Accent" presStyleLbl="parChTrans1D1" presStyleIdx="1" presStyleCnt="3"/>
      <dgm:spPr>
        <a:xfrm>
          <a:off x="0" y="1226143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FE8E08B-CADA-4124-BC8B-401073210893}" type="pres">
      <dgm:prSet presAssocID="{B8DFD161-F459-49B8-B221-258A9FCA7460}" presName="sibTrans" presStyleCnt="0"/>
      <dgm:spPr/>
    </dgm:pt>
    <dgm:pt modelId="{0BE96B09-0161-44FE-BB2C-6BE01DD76A8A}" type="pres">
      <dgm:prSet presAssocID="{357EFC36-0355-4359-A482-280A37955F65}" presName="composite" presStyleCnt="0"/>
      <dgm:spPr/>
    </dgm:pt>
    <dgm:pt modelId="{FD7B4AA5-07C8-4A0C-AC6E-F6E01D0E80CD}" type="pres">
      <dgm:prSet presAssocID="{357EFC36-0355-4359-A482-280A37955F65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D6F3568-05DA-4E0D-AA53-E2E2BD277DA8}" type="pres">
      <dgm:prSet presAssocID="{357EFC36-0355-4359-A482-280A37955F65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B597FFFD-36BB-4F56-82B1-DC8A979AE761}" type="pres">
      <dgm:prSet presAssocID="{357EFC36-0355-4359-A482-280A37955F65}" presName="Accent" presStyleLbl="parChTrans1D1" presStyleIdx="2" presStyleCnt="3"/>
      <dgm:spPr>
        <a:xfrm>
          <a:off x="0" y="1854136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9470101D-9936-4934-B67C-F8DDA3D6CA2A}" type="presOf" srcId="{DFB028C7-784A-4D21-93B4-EF7A120F96B4}" destId="{C2259630-F0C6-45BF-9255-7BADBE1006BE}" srcOrd="0" destOrd="0" presId="urn:microsoft.com/office/officeart/2011/layout/TabList"/>
    <dgm:cxn modelId="{B476FF25-9EA5-4AD5-B0D9-535B876B3950}" type="presOf" srcId="{357EFC36-0355-4359-A482-280A37955F65}" destId="{BD6F3568-05DA-4E0D-AA53-E2E2BD277DA8}" srcOrd="0" destOrd="0" presId="urn:microsoft.com/office/officeart/2011/layout/TabList"/>
    <dgm:cxn modelId="{A1AD0133-28EF-4406-B0F7-190AD52388B2}" srcId="{C99BB840-C17D-4B8A-841F-7F8075950C1B}" destId="{357EFC36-0355-4359-A482-280A37955F65}" srcOrd="2" destOrd="0" parTransId="{F4D89935-EC80-461C-B0C8-47BDEAA6158B}" sibTransId="{549394B2-2279-40AB-8B4F-7ACA23073EB9}"/>
    <dgm:cxn modelId="{25AE4838-9FB8-4D55-87B8-BDB44787507D}" srcId="{DFB028C7-784A-4D21-93B4-EF7A120F96B4}" destId="{97C02A9B-6656-4609-8871-3EF7568120F2}" srcOrd="0" destOrd="0" parTransId="{E9A49208-DD38-46E3-8C31-43F52B74E6D1}" sibTransId="{482665DD-0552-4649-982F-8E4CE50DDB80}"/>
    <dgm:cxn modelId="{28CE5967-7706-4FA3-A0E2-9FA42DE02F12}" srcId="{C99BB840-C17D-4B8A-841F-7F8075950C1B}" destId="{DFB028C7-784A-4D21-93B4-EF7A120F96B4}" srcOrd="1" destOrd="0" parTransId="{88FAC203-F5E0-439E-B2D4-0D8E8C915226}" sibTransId="{B8DFD161-F459-49B8-B221-258A9FCA7460}"/>
    <dgm:cxn modelId="{E467CC47-6A8F-4C4A-9855-8263672FC8ED}" type="presOf" srcId="{97C02A9B-6656-4609-8871-3EF7568120F2}" destId="{5652D458-533E-49C0-9FF9-7ED52B00716A}" srcOrd="0" destOrd="0" presId="urn:microsoft.com/office/officeart/2011/layout/TabList"/>
    <dgm:cxn modelId="{E80EF750-239B-4D24-8A21-2535051A9EA7}" type="presOf" srcId="{BAA9197F-1B2B-45E2-9360-6546616BF44C}" destId="{7A46EF8F-F4F2-4ED6-9BCE-8A48C82F1B6D}" srcOrd="0" destOrd="0" presId="urn:microsoft.com/office/officeart/2011/layout/TabList"/>
    <dgm:cxn modelId="{0C6DE252-ED6F-4DC6-93C5-4CADFA5EA3C4}" srcId="{357EFC36-0355-4359-A482-280A37955F65}" destId="{A1C410A1-B4D6-4C21-87D2-CD61164CA23E}" srcOrd="0" destOrd="0" parTransId="{FF0E46AB-1903-428B-B6A6-EBC50FC4E036}" sibTransId="{58D9ED7A-2314-4603-96F1-13D0B02DE46B}"/>
    <dgm:cxn modelId="{CBC75B77-654F-4706-9DFE-D63C08522F74}" type="presOf" srcId="{A1C410A1-B4D6-4C21-87D2-CD61164CA23E}" destId="{FD7B4AA5-07C8-4A0C-AC6E-F6E01D0E80CD}" srcOrd="0" destOrd="0" presId="urn:microsoft.com/office/officeart/2011/layout/TabList"/>
    <dgm:cxn modelId="{F471BB99-5F23-45EC-9B44-F87C0C2323C6}" type="presOf" srcId="{C99BB840-C17D-4B8A-841F-7F8075950C1B}" destId="{8ABE3B0F-FDED-403C-80AB-63F0368950F1}" srcOrd="0" destOrd="0" presId="urn:microsoft.com/office/officeart/2011/layout/TabList"/>
    <dgm:cxn modelId="{82E5EE9D-D0C4-4A77-AE94-2D57FE460D53}" type="presOf" srcId="{7FB8591F-9A62-4FB4-9676-D538B35601DA}" destId="{35B3ABE0-666F-4067-8F54-128DB7F0F192}" srcOrd="0" destOrd="0" presId="urn:microsoft.com/office/officeart/2011/layout/TabList"/>
    <dgm:cxn modelId="{40E2EAB2-D671-459D-8CB8-C481423359A5}" srcId="{C99BB840-C17D-4B8A-841F-7F8075950C1B}" destId="{7FB8591F-9A62-4FB4-9676-D538B35601DA}" srcOrd="0" destOrd="0" parTransId="{DD89CD17-51CB-445B-8DAE-2F49EA3FB54C}" sibTransId="{F8514585-3A29-4017-B621-86EE38E443C6}"/>
    <dgm:cxn modelId="{627476E8-B9AF-42D9-9A04-7AE29DBFC8FB}" srcId="{7FB8591F-9A62-4FB4-9676-D538B35601DA}" destId="{BAA9197F-1B2B-45E2-9360-6546616BF44C}" srcOrd="0" destOrd="0" parTransId="{CDCC9611-147D-4541-8A54-5B9B6C3E88D4}" sibTransId="{23553480-B8EB-4C72-B295-E6984D4CB316}"/>
    <dgm:cxn modelId="{A53A3D1D-6891-4777-8F3B-6D25FF806174}" type="presParOf" srcId="{8ABE3B0F-FDED-403C-80AB-63F0368950F1}" destId="{BC038C56-15C2-497B-A7D0-B57F20B549F0}" srcOrd="0" destOrd="0" presId="urn:microsoft.com/office/officeart/2011/layout/TabList"/>
    <dgm:cxn modelId="{71EC3737-DDBC-4A59-9B02-8283C98056AF}" type="presParOf" srcId="{BC038C56-15C2-497B-A7D0-B57F20B549F0}" destId="{7A46EF8F-F4F2-4ED6-9BCE-8A48C82F1B6D}" srcOrd="0" destOrd="0" presId="urn:microsoft.com/office/officeart/2011/layout/TabList"/>
    <dgm:cxn modelId="{0973E04E-04FE-41CB-A762-8457825E1328}" type="presParOf" srcId="{BC038C56-15C2-497B-A7D0-B57F20B549F0}" destId="{35B3ABE0-666F-4067-8F54-128DB7F0F192}" srcOrd="1" destOrd="0" presId="urn:microsoft.com/office/officeart/2011/layout/TabList"/>
    <dgm:cxn modelId="{905AD27A-58AF-48CB-B75F-6F2E995D4509}" type="presParOf" srcId="{BC038C56-15C2-497B-A7D0-B57F20B549F0}" destId="{48B552C1-549F-4503-9958-D439C3C53477}" srcOrd="2" destOrd="0" presId="urn:microsoft.com/office/officeart/2011/layout/TabList"/>
    <dgm:cxn modelId="{0C4D149F-CCCC-48AA-99AD-813BECBA247C}" type="presParOf" srcId="{8ABE3B0F-FDED-403C-80AB-63F0368950F1}" destId="{EDB2CCB8-5C5E-4E1E-B9B0-4949BBFC0431}" srcOrd="1" destOrd="0" presId="urn:microsoft.com/office/officeart/2011/layout/TabList"/>
    <dgm:cxn modelId="{0DC8AB71-1026-4309-85ED-CE835C51569F}" type="presParOf" srcId="{8ABE3B0F-FDED-403C-80AB-63F0368950F1}" destId="{362607F7-ECF0-4C50-A43C-FA8D9BCF0A5B}" srcOrd="2" destOrd="0" presId="urn:microsoft.com/office/officeart/2011/layout/TabList"/>
    <dgm:cxn modelId="{DA476DC6-2300-444D-8543-8987B1E598DC}" type="presParOf" srcId="{362607F7-ECF0-4C50-A43C-FA8D9BCF0A5B}" destId="{5652D458-533E-49C0-9FF9-7ED52B00716A}" srcOrd="0" destOrd="0" presId="urn:microsoft.com/office/officeart/2011/layout/TabList"/>
    <dgm:cxn modelId="{016B054F-F7EE-41E0-B461-2F16BDB44885}" type="presParOf" srcId="{362607F7-ECF0-4C50-A43C-FA8D9BCF0A5B}" destId="{C2259630-F0C6-45BF-9255-7BADBE1006BE}" srcOrd="1" destOrd="0" presId="urn:microsoft.com/office/officeart/2011/layout/TabList"/>
    <dgm:cxn modelId="{4BB78E61-FDE4-4008-B9ED-6DA42407BF93}" type="presParOf" srcId="{362607F7-ECF0-4C50-A43C-FA8D9BCF0A5B}" destId="{ACF9E69D-BB8F-4774-9DA2-A52595FD5A2B}" srcOrd="2" destOrd="0" presId="urn:microsoft.com/office/officeart/2011/layout/TabList"/>
    <dgm:cxn modelId="{CF2641E9-5674-4B70-ADDA-8AED96FC4695}" type="presParOf" srcId="{8ABE3B0F-FDED-403C-80AB-63F0368950F1}" destId="{9FE8E08B-CADA-4124-BC8B-401073210893}" srcOrd="3" destOrd="0" presId="urn:microsoft.com/office/officeart/2011/layout/TabList"/>
    <dgm:cxn modelId="{0E66B7F2-12F0-4F25-8D71-8CD868DE91FB}" type="presParOf" srcId="{8ABE3B0F-FDED-403C-80AB-63F0368950F1}" destId="{0BE96B09-0161-44FE-BB2C-6BE01DD76A8A}" srcOrd="4" destOrd="0" presId="urn:microsoft.com/office/officeart/2011/layout/TabList"/>
    <dgm:cxn modelId="{FB8AD013-E85E-4ADA-9688-8334591503F9}" type="presParOf" srcId="{0BE96B09-0161-44FE-BB2C-6BE01DD76A8A}" destId="{FD7B4AA5-07C8-4A0C-AC6E-F6E01D0E80CD}" srcOrd="0" destOrd="0" presId="urn:microsoft.com/office/officeart/2011/layout/TabList"/>
    <dgm:cxn modelId="{32178A9C-6925-49EF-808D-A9D4F487C3CB}" type="presParOf" srcId="{0BE96B09-0161-44FE-BB2C-6BE01DD76A8A}" destId="{BD6F3568-05DA-4E0D-AA53-E2E2BD277DA8}" srcOrd="1" destOrd="0" presId="urn:microsoft.com/office/officeart/2011/layout/TabList"/>
    <dgm:cxn modelId="{F5482B7F-C824-4BCC-A7C1-2629B8180971}" type="presParOf" srcId="{0BE96B09-0161-44FE-BB2C-6BE01DD76A8A}" destId="{B597FFFD-36BB-4F56-82B1-DC8A979AE761}" srcOrd="2" destOrd="0" presId="urn:microsoft.com/office/officeart/2011/layout/Tab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9BB840-C17D-4B8A-841F-7F8075950C1B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8591F-9A62-4FB4-9676-D538B35601DA}">
      <dgm:prSet phldrT="[Text]"/>
      <dgm:spPr>
        <a:xfrm>
          <a:off x="0" y="62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KAKO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D89CD17-51CB-445B-8DAE-2F49EA3FB54C}" type="parTrans" cxnId="{40E2EAB2-D671-459D-8CB8-C481423359A5}">
      <dgm:prSet/>
      <dgm:spPr/>
      <dgm:t>
        <a:bodyPr/>
        <a:lstStyle/>
        <a:p>
          <a:endParaRPr lang="en-US"/>
        </a:p>
      </dgm:t>
    </dgm:pt>
    <dgm:pt modelId="{F8514585-3A29-4017-B621-86EE38E443C6}" type="sibTrans" cxnId="{40E2EAB2-D671-459D-8CB8-C481423359A5}">
      <dgm:prSet/>
      <dgm:spPr/>
      <dgm:t>
        <a:bodyPr/>
        <a:lstStyle/>
        <a:p>
          <a:endParaRPr lang="en-US"/>
        </a:p>
      </dgm:t>
    </dgm:pt>
    <dgm:pt modelId="{DFB028C7-784A-4D21-93B4-EF7A120F96B4}">
      <dgm:prSet phldrT="[Text]"/>
      <dgm:spPr>
        <a:xfrm>
          <a:off x="0" y="628055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KAD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8FAC203-F5E0-439E-B2D4-0D8E8C915226}" type="parTrans" cxnId="{28CE5967-7706-4FA3-A0E2-9FA42DE02F12}">
      <dgm:prSet/>
      <dgm:spPr/>
      <dgm:t>
        <a:bodyPr/>
        <a:lstStyle/>
        <a:p>
          <a:endParaRPr lang="en-US"/>
        </a:p>
      </dgm:t>
    </dgm:pt>
    <dgm:pt modelId="{B8DFD161-F459-49B8-B221-258A9FCA7460}" type="sibTrans" cxnId="{28CE5967-7706-4FA3-A0E2-9FA42DE02F12}">
      <dgm:prSet/>
      <dgm:spPr/>
      <dgm:t>
        <a:bodyPr/>
        <a:lstStyle/>
        <a:p>
          <a:endParaRPr lang="en-US"/>
        </a:p>
      </dgm:t>
    </dgm:pt>
    <dgm:pt modelId="{357EFC36-0355-4359-A482-280A37955F65}">
      <dgm:prSet phldrT="[Text]"/>
      <dgm:spPr>
        <a:xfrm>
          <a:off x="0" y="1256048"/>
          <a:ext cx="2185924" cy="598088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r-H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ZAŠTO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4D89935-EC80-461C-B0C8-47BDEAA6158B}" type="parTrans" cxnId="{A1AD0133-28EF-4406-B0F7-190AD52388B2}">
      <dgm:prSet/>
      <dgm:spPr/>
      <dgm:t>
        <a:bodyPr/>
        <a:lstStyle/>
        <a:p>
          <a:endParaRPr lang="en-US"/>
        </a:p>
      </dgm:t>
    </dgm:pt>
    <dgm:pt modelId="{549394B2-2279-40AB-8B4F-7ACA23073EB9}" type="sibTrans" cxnId="{A1AD0133-28EF-4406-B0F7-190AD52388B2}">
      <dgm:prSet/>
      <dgm:spPr/>
      <dgm:t>
        <a:bodyPr/>
        <a:lstStyle/>
        <a:p>
          <a:endParaRPr lang="en-US"/>
        </a:p>
      </dgm:t>
    </dgm:pt>
    <dgm:pt modelId="{A1C410A1-B4D6-4C21-87D2-CD61164CA23E}">
      <dgm:prSet phldrT="[Text]" custT="1"/>
      <dgm:spPr>
        <a:xfrm>
          <a:off x="2185923" y="1256048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Pomoć kod procjene rizika</a:t>
          </a:r>
        </a:p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Pomoć civilnoj zaštiti za sanaciju</a:t>
          </a:r>
        </a:p>
        <a:p>
          <a:pPr>
            <a:buNone/>
          </a:pPr>
          <a:r>
            <a:rPr lang="hr-HR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Seizmički certifikat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F0E46AB-1903-428B-B6A6-EBC50FC4E036}" type="parTrans" cxnId="{0C6DE252-ED6F-4DC6-93C5-4CADFA5EA3C4}">
      <dgm:prSet/>
      <dgm:spPr/>
      <dgm:t>
        <a:bodyPr/>
        <a:lstStyle/>
        <a:p>
          <a:endParaRPr lang="en-US"/>
        </a:p>
      </dgm:t>
    </dgm:pt>
    <dgm:pt modelId="{58D9ED7A-2314-4603-96F1-13D0B02DE46B}" type="sibTrans" cxnId="{0C6DE252-ED6F-4DC6-93C5-4CADFA5EA3C4}">
      <dgm:prSet/>
      <dgm:spPr/>
      <dgm:t>
        <a:bodyPr/>
        <a:lstStyle/>
        <a:p>
          <a:endParaRPr lang="en-US"/>
        </a:p>
      </dgm:t>
    </dgm:pt>
    <dgm:pt modelId="{97C02A9B-6656-4609-8871-3EF7568120F2}">
      <dgm:prSet phldrT="[Text]" custT="1"/>
      <dgm:spPr>
        <a:xfrm>
          <a:off x="2185923" y="628055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Od 28.09.2021. godine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82665DD-0552-4649-982F-8E4CE50DDB80}" type="sibTrans" cxnId="{25AE4838-9FB8-4D55-87B8-BDB44787507D}">
      <dgm:prSet/>
      <dgm:spPr/>
      <dgm:t>
        <a:bodyPr/>
        <a:lstStyle/>
        <a:p>
          <a:endParaRPr lang="en-US"/>
        </a:p>
      </dgm:t>
    </dgm:pt>
    <dgm:pt modelId="{E9A49208-DD38-46E3-8C31-43F52B74E6D1}" type="parTrans" cxnId="{25AE4838-9FB8-4D55-87B8-BDB44787507D}">
      <dgm:prSet/>
      <dgm:spPr/>
      <dgm:t>
        <a:bodyPr/>
        <a:lstStyle/>
        <a:p>
          <a:endParaRPr lang="en-US"/>
        </a:p>
      </dgm:t>
    </dgm:pt>
    <dgm:pt modelId="{BAA9197F-1B2B-45E2-9360-6546616BF44C}">
      <dgm:prSet phldrT="[Text]" custT="1"/>
      <dgm:spPr>
        <a:xfrm>
          <a:off x="2185923" y="62"/>
          <a:ext cx="6221476" cy="59808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hr-HR" sz="20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Upload</a:t>
          </a:r>
          <a:r>
            <a:rPr lang="hr-H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dokumenata, e- upis ili popunjavanje obrasca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3553480-B8EB-4C72-B295-E6984D4CB316}" type="sibTrans" cxnId="{627476E8-B9AF-42D9-9A04-7AE29DBFC8FB}">
      <dgm:prSet/>
      <dgm:spPr/>
      <dgm:t>
        <a:bodyPr/>
        <a:lstStyle/>
        <a:p>
          <a:endParaRPr lang="en-US"/>
        </a:p>
      </dgm:t>
    </dgm:pt>
    <dgm:pt modelId="{CDCC9611-147D-4541-8A54-5B9B6C3E88D4}" type="parTrans" cxnId="{627476E8-B9AF-42D9-9A04-7AE29DBFC8FB}">
      <dgm:prSet/>
      <dgm:spPr/>
      <dgm:t>
        <a:bodyPr/>
        <a:lstStyle/>
        <a:p>
          <a:endParaRPr lang="en-US"/>
        </a:p>
      </dgm:t>
    </dgm:pt>
    <dgm:pt modelId="{8ABE3B0F-FDED-403C-80AB-63F0368950F1}" type="pres">
      <dgm:prSet presAssocID="{C99BB840-C17D-4B8A-841F-7F8075950C1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C038C56-15C2-497B-A7D0-B57F20B549F0}" type="pres">
      <dgm:prSet presAssocID="{7FB8591F-9A62-4FB4-9676-D538B35601DA}" presName="composite" presStyleCnt="0"/>
      <dgm:spPr/>
    </dgm:pt>
    <dgm:pt modelId="{7A46EF8F-F4F2-4ED6-9BCE-8A48C82F1B6D}" type="pres">
      <dgm:prSet presAssocID="{7FB8591F-9A62-4FB4-9676-D538B35601DA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5B3ABE0-666F-4067-8F54-128DB7F0F192}" type="pres">
      <dgm:prSet presAssocID="{7FB8591F-9A62-4FB4-9676-D538B35601DA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48B552C1-549F-4503-9958-D439C3C53477}" type="pres">
      <dgm:prSet presAssocID="{7FB8591F-9A62-4FB4-9676-D538B35601DA}" presName="Accent" presStyleLbl="parChTrans1D1" presStyleIdx="0" presStyleCnt="3"/>
      <dgm:spPr>
        <a:xfrm>
          <a:off x="0" y="598150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DB2CCB8-5C5E-4E1E-B9B0-4949BBFC0431}" type="pres">
      <dgm:prSet presAssocID="{F8514585-3A29-4017-B621-86EE38E443C6}" presName="sibTrans" presStyleCnt="0"/>
      <dgm:spPr/>
    </dgm:pt>
    <dgm:pt modelId="{362607F7-ECF0-4C50-A43C-FA8D9BCF0A5B}" type="pres">
      <dgm:prSet presAssocID="{DFB028C7-784A-4D21-93B4-EF7A120F96B4}" presName="composite" presStyleCnt="0"/>
      <dgm:spPr/>
    </dgm:pt>
    <dgm:pt modelId="{5652D458-533E-49C0-9FF9-7ED52B00716A}" type="pres">
      <dgm:prSet presAssocID="{DFB028C7-784A-4D21-93B4-EF7A120F96B4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259630-F0C6-45BF-9255-7BADBE1006BE}" type="pres">
      <dgm:prSet presAssocID="{DFB028C7-784A-4D21-93B4-EF7A120F96B4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ACF9E69D-BB8F-4774-9DA2-A52595FD5A2B}" type="pres">
      <dgm:prSet presAssocID="{DFB028C7-784A-4D21-93B4-EF7A120F96B4}" presName="Accent" presStyleLbl="parChTrans1D1" presStyleIdx="1" presStyleCnt="3"/>
      <dgm:spPr>
        <a:xfrm>
          <a:off x="0" y="1226143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FE8E08B-CADA-4124-BC8B-401073210893}" type="pres">
      <dgm:prSet presAssocID="{B8DFD161-F459-49B8-B221-258A9FCA7460}" presName="sibTrans" presStyleCnt="0"/>
      <dgm:spPr/>
    </dgm:pt>
    <dgm:pt modelId="{0BE96B09-0161-44FE-BB2C-6BE01DD76A8A}" type="pres">
      <dgm:prSet presAssocID="{357EFC36-0355-4359-A482-280A37955F65}" presName="composite" presStyleCnt="0"/>
      <dgm:spPr/>
    </dgm:pt>
    <dgm:pt modelId="{FD7B4AA5-07C8-4A0C-AC6E-F6E01D0E80CD}" type="pres">
      <dgm:prSet presAssocID="{357EFC36-0355-4359-A482-280A37955F65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D6F3568-05DA-4E0D-AA53-E2E2BD277DA8}" type="pres">
      <dgm:prSet presAssocID="{357EFC36-0355-4359-A482-280A37955F65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B597FFFD-36BB-4F56-82B1-DC8A979AE761}" type="pres">
      <dgm:prSet presAssocID="{357EFC36-0355-4359-A482-280A37955F65}" presName="Accent" presStyleLbl="parChTrans1D1" presStyleIdx="2" presStyleCnt="3"/>
      <dgm:spPr>
        <a:xfrm>
          <a:off x="0" y="1854136"/>
          <a:ext cx="840740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9470101D-9936-4934-B67C-F8DDA3D6CA2A}" type="presOf" srcId="{DFB028C7-784A-4D21-93B4-EF7A120F96B4}" destId="{C2259630-F0C6-45BF-9255-7BADBE1006BE}" srcOrd="0" destOrd="0" presId="urn:microsoft.com/office/officeart/2011/layout/TabList"/>
    <dgm:cxn modelId="{B476FF25-9EA5-4AD5-B0D9-535B876B3950}" type="presOf" srcId="{357EFC36-0355-4359-A482-280A37955F65}" destId="{BD6F3568-05DA-4E0D-AA53-E2E2BD277DA8}" srcOrd="0" destOrd="0" presId="urn:microsoft.com/office/officeart/2011/layout/TabList"/>
    <dgm:cxn modelId="{A1AD0133-28EF-4406-B0F7-190AD52388B2}" srcId="{C99BB840-C17D-4B8A-841F-7F8075950C1B}" destId="{357EFC36-0355-4359-A482-280A37955F65}" srcOrd="2" destOrd="0" parTransId="{F4D89935-EC80-461C-B0C8-47BDEAA6158B}" sibTransId="{549394B2-2279-40AB-8B4F-7ACA23073EB9}"/>
    <dgm:cxn modelId="{25AE4838-9FB8-4D55-87B8-BDB44787507D}" srcId="{DFB028C7-784A-4D21-93B4-EF7A120F96B4}" destId="{97C02A9B-6656-4609-8871-3EF7568120F2}" srcOrd="0" destOrd="0" parTransId="{E9A49208-DD38-46E3-8C31-43F52B74E6D1}" sibTransId="{482665DD-0552-4649-982F-8E4CE50DDB80}"/>
    <dgm:cxn modelId="{28CE5967-7706-4FA3-A0E2-9FA42DE02F12}" srcId="{C99BB840-C17D-4B8A-841F-7F8075950C1B}" destId="{DFB028C7-784A-4D21-93B4-EF7A120F96B4}" srcOrd="1" destOrd="0" parTransId="{88FAC203-F5E0-439E-B2D4-0D8E8C915226}" sibTransId="{B8DFD161-F459-49B8-B221-258A9FCA7460}"/>
    <dgm:cxn modelId="{E467CC47-6A8F-4C4A-9855-8263672FC8ED}" type="presOf" srcId="{97C02A9B-6656-4609-8871-3EF7568120F2}" destId="{5652D458-533E-49C0-9FF9-7ED52B00716A}" srcOrd="0" destOrd="0" presId="urn:microsoft.com/office/officeart/2011/layout/TabList"/>
    <dgm:cxn modelId="{E80EF750-239B-4D24-8A21-2535051A9EA7}" type="presOf" srcId="{BAA9197F-1B2B-45E2-9360-6546616BF44C}" destId="{7A46EF8F-F4F2-4ED6-9BCE-8A48C82F1B6D}" srcOrd="0" destOrd="0" presId="urn:microsoft.com/office/officeart/2011/layout/TabList"/>
    <dgm:cxn modelId="{0C6DE252-ED6F-4DC6-93C5-4CADFA5EA3C4}" srcId="{357EFC36-0355-4359-A482-280A37955F65}" destId="{A1C410A1-B4D6-4C21-87D2-CD61164CA23E}" srcOrd="0" destOrd="0" parTransId="{FF0E46AB-1903-428B-B6A6-EBC50FC4E036}" sibTransId="{58D9ED7A-2314-4603-96F1-13D0B02DE46B}"/>
    <dgm:cxn modelId="{CBC75B77-654F-4706-9DFE-D63C08522F74}" type="presOf" srcId="{A1C410A1-B4D6-4C21-87D2-CD61164CA23E}" destId="{FD7B4AA5-07C8-4A0C-AC6E-F6E01D0E80CD}" srcOrd="0" destOrd="0" presId="urn:microsoft.com/office/officeart/2011/layout/TabList"/>
    <dgm:cxn modelId="{F471BB99-5F23-45EC-9B44-F87C0C2323C6}" type="presOf" srcId="{C99BB840-C17D-4B8A-841F-7F8075950C1B}" destId="{8ABE3B0F-FDED-403C-80AB-63F0368950F1}" srcOrd="0" destOrd="0" presId="urn:microsoft.com/office/officeart/2011/layout/TabList"/>
    <dgm:cxn modelId="{82E5EE9D-D0C4-4A77-AE94-2D57FE460D53}" type="presOf" srcId="{7FB8591F-9A62-4FB4-9676-D538B35601DA}" destId="{35B3ABE0-666F-4067-8F54-128DB7F0F192}" srcOrd="0" destOrd="0" presId="urn:microsoft.com/office/officeart/2011/layout/TabList"/>
    <dgm:cxn modelId="{40E2EAB2-D671-459D-8CB8-C481423359A5}" srcId="{C99BB840-C17D-4B8A-841F-7F8075950C1B}" destId="{7FB8591F-9A62-4FB4-9676-D538B35601DA}" srcOrd="0" destOrd="0" parTransId="{DD89CD17-51CB-445B-8DAE-2F49EA3FB54C}" sibTransId="{F8514585-3A29-4017-B621-86EE38E443C6}"/>
    <dgm:cxn modelId="{627476E8-B9AF-42D9-9A04-7AE29DBFC8FB}" srcId="{7FB8591F-9A62-4FB4-9676-D538B35601DA}" destId="{BAA9197F-1B2B-45E2-9360-6546616BF44C}" srcOrd="0" destOrd="0" parTransId="{CDCC9611-147D-4541-8A54-5B9B6C3E88D4}" sibTransId="{23553480-B8EB-4C72-B295-E6984D4CB316}"/>
    <dgm:cxn modelId="{A53A3D1D-6891-4777-8F3B-6D25FF806174}" type="presParOf" srcId="{8ABE3B0F-FDED-403C-80AB-63F0368950F1}" destId="{BC038C56-15C2-497B-A7D0-B57F20B549F0}" srcOrd="0" destOrd="0" presId="urn:microsoft.com/office/officeart/2011/layout/TabList"/>
    <dgm:cxn modelId="{71EC3737-DDBC-4A59-9B02-8283C98056AF}" type="presParOf" srcId="{BC038C56-15C2-497B-A7D0-B57F20B549F0}" destId="{7A46EF8F-F4F2-4ED6-9BCE-8A48C82F1B6D}" srcOrd="0" destOrd="0" presId="urn:microsoft.com/office/officeart/2011/layout/TabList"/>
    <dgm:cxn modelId="{0973E04E-04FE-41CB-A762-8457825E1328}" type="presParOf" srcId="{BC038C56-15C2-497B-A7D0-B57F20B549F0}" destId="{35B3ABE0-666F-4067-8F54-128DB7F0F192}" srcOrd="1" destOrd="0" presId="urn:microsoft.com/office/officeart/2011/layout/TabList"/>
    <dgm:cxn modelId="{905AD27A-58AF-48CB-B75F-6F2E995D4509}" type="presParOf" srcId="{BC038C56-15C2-497B-A7D0-B57F20B549F0}" destId="{48B552C1-549F-4503-9958-D439C3C53477}" srcOrd="2" destOrd="0" presId="urn:microsoft.com/office/officeart/2011/layout/TabList"/>
    <dgm:cxn modelId="{0C4D149F-CCCC-48AA-99AD-813BECBA247C}" type="presParOf" srcId="{8ABE3B0F-FDED-403C-80AB-63F0368950F1}" destId="{EDB2CCB8-5C5E-4E1E-B9B0-4949BBFC0431}" srcOrd="1" destOrd="0" presId="urn:microsoft.com/office/officeart/2011/layout/TabList"/>
    <dgm:cxn modelId="{0DC8AB71-1026-4309-85ED-CE835C51569F}" type="presParOf" srcId="{8ABE3B0F-FDED-403C-80AB-63F0368950F1}" destId="{362607F7-ECF0-4C50-A43C-FA8D9BCF0A5B}" srcOrd="2" destOrd="0" presId="urn:microsoft.com/office/officeart/2011/layout/TabList"/>
    <dgm:cxn modelId="{DA476DC6-2300-444D-8543-8987B1E598DC}" type="presParOf" srcId="{362607F7-ECF0-4C50-A43C-FA8D9BCF0A5B}" destId="{5652D458-533E-49C0-9FF9-7ED52B00716A}" srcOrd="0" destOrd="0" presId="urn:microsoft.com/office/officeart/2011/layout/TabList"/>
    <dgm:cxn modelId="{016B054F-F7EE-41E0-B461-2F16BDB44885}" type="presParOf" srcId="{362607F7-ECF0-4C50-A43C-FA8D9BCF0A5B}" destId="{C2259630-F0C6-45BF-9255-7BADBE1006BE}" srcOrd="1" destOrd="0" presId="urn:microsoft.com/office/officeart/2011/layout/TabList"/>
    <dgm:cxn modelId="{4BB78E61-FDE4-4008-B9ED-6DA42407BF93}" type="presParOf" srcId="{362607F7-ECF0-4C50-A43C-FA8D9BCF0A5B}" destId="{ACF9E69D-BB8F-4774-9DA2-A52595FD5A2B}" srcOrd="2" destOrd="0" presId="urn:microsoft.com/office/officeart/2011/layout/TabList"/>
    <dgm:cxn modelId="{CF2641E9-5674-4B70-ADDA-8AED96FC4695}" type="presParOf" srcId="{8ABE3B0F-FDED-403C-80AB-63F0368950F1}" destId="{9FE8E08B-CADA-4124-BC8B-401073210893}" srcOrd="3" destOrd="0" presId="urn:microsoft.com/office/officeart/2011/layout/TabList"/>
    <dgm:cxn modelId="{0E66B7F2-12F0-4F25-8D71-8CD868DE91FB}" type="presParOf" srcId="{8ABE3B0F-FDED-403C-80AB-63F0368950F1}" destId="{0BE96B09-0161-44FE-BB2C-6BE01DD76A8A}" srcOrd="4" destOrd="0" presId="urn:microsoft.com/office/officeart/2011/layout/TabList"/>
    <dgm:cxn modelId="{FB8AD013-E85E-4ADA-9688-8334591503F9}" type="presParOf" srcId="{0BE96B09-0161-44FE-BB2C-6BE01DD76A8A}" destId="{FD7B4AA5-07C8-4A0C-AC6E-F6E01D0E80CD}" srcOrd="0" destOrd="0" presId="urn:microsoft.com/office/officeart/2011/layout/TabList"/>
    <dgm:cxn modelId="{32178A9C-6925-49EF-808D-A9D4F487C3CB}" type="presParOf" srcId="{0BE96B09-0161-44FE-BB2C-6BE01DD76A8A}" destId="{BD6F3568-05DA-4E0D-AA53-E2E2BD277DA8}" srcOrd="1" destOrd="0" presId="urn:microsoft.com/office/officeart/2011/layout/TabList"/>
    <dgm:cxn modelId="{F5482B7F-C824-4BCC-A7C1-2629B8180971}" type="presParOf" srcId="{0BE96B09-0161-44FE-BB2C-6BE01DD76A8A}" destId="{B597FFFD-36BB-4F56-82B1-DC8A979AE761}" srcOrd="2" destOrd="0" presId="urn:microsoft.com/office/officeart/2011/layout/Tab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7FFFD-36BB-4F56-82B1-DC8A979AE761}">
      <dsp:nvSpPr>
        <dsp:cNvPr id="0" name=""/>
        <dsp:cNvSpPr/>
      </dsp:nvSpPr>
      <dsp:spPr>
        <a:xfrm>
          <a:off x="0" y="2736211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9E69D-BB8F-4774-9DA2-A52595FD5A2B}">
      <dsp:nvSpPr>
        <dsp:cNvPr id="0" name=""/>
        <dsp:cNvSpPr/>
      </dsp:nvSpPr>
      <dsp:spPr>
        <a:xfrm>
          <a:off x="0" y="1809461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552C1-549F-4503-9958-D439C3C53477}">
      <dsp:nvSpPr>
        <dsp:cNvPr id="0" name=""/>
        <dsp:cNvSpPr/>
      </dsp:nvSpPr>
      <dsp:spPr>
        <a:xfrm>
          <a:off x="0" y="882711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6EF8F-F4F2-4ED6-9BCE-8A48C82F1B6D}">
      <dsp:nvSpPr>
        <dsp:cNvPr id="0" name=""/>
        <dsp:cNvSpPr/>
      </dsp:nvSpPr>
      <dsp:spPr>
        <a:xfrm>
          <a:off x="2714701" y="92"/>
          <a:ext cx="7726458" cy="882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Upiši svoju zgradu ili kuću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92"/>
        <a:ext cx="7726458" cy="882619"/>
      </dsp:txXfrm>
    </dsp:sp>
    <dsp:sp modelId="{35B3ABE0-666F-4067-8F54-128DB7F0F192}">
      <dsp:nvSpPr>
        <dsp:cNvPr id="0" name=""/>
        <dsp:cNvSpPr/>
      </dsp:nvSpPr>
      <dsp:spPr>
        <a:xfrm>
          <a:off x="0" y="92"/>
          <a:ext cx="2714701" cy="882619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ŠTO</a:t>
          </a:r>
          <a:endParaRPr lang="en-US" sz="4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3094" y="43186"/>
        <a:ext cx="2628513" cy="839525"/>
      </dsp:txXfrm>
    </dsp:sp>
    <dsp:sp modelId="{5652D458-533E-49C0-9FF9-7ED52B00716A}">
      <dsp:nvSpPr>
        <dsp:cNvPr id="0" name=""/>
        <dsp:cNvSpPr/>
      </dsp:nvSpPr>
      <dsp:spPr>
        <a:xfrm>
          <a:off x="2714701" y="926842"/>
          <a:ext cx="7726458" cy="882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Stanar, predstavnik stanara, upravitelj zgrade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926842"/>
        <a:ext cx="7726458" cy="882619"/>
      </dsp:txXfrm>
    </dsp:sp>
    <dsp:sp modelId="{C2259630-F0C6-45BF-9255-7BADBE1006BE}">
      <dsp:nvSpPr>
        <dsp:cNvPr id="0" name=""/>
        <dsp:cNvSpPr/>
      </dsp:nvSpPr>
      <dsp:spPr>
        <a:xfrm>
          <a:off x="0" y="926842"/>
          <a:ext cx="2714701" cy="882619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TKO</a:t>
          </a:r>
          <a:endParaRPr lang="en-US" sz="4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3094" y="969936"/>
        <a:ext cx="2628513" cy="839525"/>
      </dsp:txXfrm>
    </dsp:sp>
    <dsp:sp modelId="{FD7B4AA5-07C8-4A0C-AC6E-F6E01D0E80CD}">
      <dsp:nvSpPr>
        <dsp:cNvPr id="0" name=""/>
        <dsp:cNvSpPr/>
      </dsp:nvSpPr>
      <dsp:spPr>
        <a:xfrm>
          <a:off x="2714701" y="1853592"/>
          <a:ext cx="7726458" cy="882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1"/>
            </a:rPr>
            <a:t>www.potresnirizik.zagreb.hr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  <a:hlinkClick xmlns:r="http://schemas.openxmlformats.org/officeDocument/2006/relationships" r:id="rId2"/>
            </a:rPr>
            <a:t>www.zagreb.hr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E- građani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1853592"/>
        <a:ext cx="7726458" cy="882619"/>
      </dsp:txXfrm>
    </dsp:sp>
    <dsp:sp modelId="{BD6F3568-05DA-4E0D-AA53-E2E2BD277DA8}">
      <dsp:nvSpPr>
        <dsp:cNvPr id="0" name=""/>
        <dsp:cNvSpPr/>
      </dsp:nvSpPr>
      <dsp:spPr>
        <a:xfrm>
          <a:off x="0" y="1853592"/>
          <a:ext cx="2714701" cy="882619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GDJE</a:t>
          </a:r>
          <a:endParaRPr lang="en-US" sz="4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3094" y="1896686"/>
        <a:ext cx="2628513" cy="839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7FFFD-36BB-4F56-82B1-DC8A979AE761}">
      <dsp:nvSpPr>
        <dsp:cNvPr id="0" name=""/>
        <dsp:cNvSpPr/>
      </dsp:nvSpPr>
      <dsp:spPr>
        <a:xfrm>
          <a:off x="0" y="2971946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9E69D-BB8F-4774-9DA2-A52595FD5A2B}">
      <dsp:nvSpPr>
        <dsp:cNvPr id="0" name=""/>
        <dsp:cNvSpPr/>
      </dsp:nvSpPr>
      <dsp:spPr>
        <a:xfrm>
          <a:off x="0" y="1965353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552C1-549F-4503-9958-D439C3C53477}">
      <dsp:nvSpPr>
        <dsp:cNvPr id="0" name=""/>
        <dsp:cNvSpPr/>
      </dsp:nvSpPr>
      <dsp:spPr>
        <a:xfrm>
          <a:off x="0" y="958760"/>
          <a:ext cx="10441160" cy="0"/>
        </a:xfrm>
        <a:prstGeom prst="line">
          <a:avLst/>
        </a:pr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6EF8F-F4F2-4ED6-9BCE-8A48C82F1B6D}">
      <dsp:nvSpPr>
        <dsp:cNvPr id="0" name=""/>
        <dsp:cNvSpPr/>
      </dsp:nvSpPr>
      <dsp:spPr>
        <a:xfrm>
          <a:off x="2714701" y="100"/>
          <a:ext cx="7726458" cy="958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Upload</a:t>
          </a:r>
          <a:r>
            <a:rPr lang="hr-H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dokumenata, e- upis ili popunjavanje obrasca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100"/>
        <a:ext cx="7726458" cy="958660"/>
      </dsp:txXfrm>
    </dsp:sp>
    <dsp:sp modelId="{35B3ABE0-666F-4067-8F54-128DB7F0F192}">
      <dsp:nvSpPr>
        <dsp:cNvPr id="0" name=""/>
        <dsp:cNvSpPr/>
      </dsp:nvSpPr>
      <dsp:spPr>
        <a:xfrm>
          <a:off x="0" y="100"/>
          <a:ext cx="2714701" cy="958660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KAKO</a:t>
          </a:r>
          <a:endParaRPr lang="en-US" sz="5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806" y="46906"/>
        <a:ext cx="2621089" cy="911854"/>
      </dsp:txXfrm>
    </dsp:sp>
    <dsp:sp modelId="{5652D458-533E-49C0-9FF9-7ED52B00716A}">
      <dsp:nvSpPr>
        <dsp:cNvPr id="0" name=""/>
        <dsp:cNvSpPr/>
      </dsp:nvSpPr>
      <dsp:spPr>
        <a:xfrm>
          <a:off x="2714701" y="1006693"/>
          <a:ext cx="7726458" cy="958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Od 28.09.2021. godine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1006693"/>
        <a:ext cx="7726458" cy="958660"/>
      </dsp:txXfrm>
    </dsp:sp>
    <dsp:sp modelId="{C2259630-F0C6-45BF-9255-7BADBE1006BE}">
      <dsp:nvSpPr>
        <dsp:cNvPr id="0" name=""/>
        <dsp:cNvSpPr/>
      </dsp:nvSpPr>
      <dsp:spPr>
        <a:xfrm>
          <a:off x="0" y="1006693"/>
          <a:ext cx="2714701" cy="958660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KAD</a:t>
          </a:r>
          <a:endParaRPr lang="en-US" sz="5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806" y="1053499"/>
        <a:ext cx="2621089" cy="911854"/>
      </dsp:txXfrm>
    </dsp:sp>
    <dsp:sp modelId="{FD7B4AA5-07C8-4A0C-AC6E-F6E01D0E80CD}">
      <dsp:nvSpPr>
        <dsp:cNvPr id="0" name=""/>
        <dsp:cNvSpPr/>
      </dsp:nvSpPr>
      <dsp:spPr>
        <a:xfrm>
          <a:off x="2714701" y="2013286"/>
          <a:ext cx="7726458" cy="958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Pomoć kod procjene rizika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Pomoć civilnoj zaštiti za sanaciju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Seizmički certifikat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14701" y="2013286"/>
        <a:ext cx="7726458" cy="958660"/>
      </dsp:txXfrm>
    </dsp:sp>
    <dsp:sp modelId="{BD6F3568-05DA-4E0D-AA53-E2E2BD277DA8}">
      <dsp:nvSpPr>
        <dsp:cNvPr id="0" name=""/>
        <dsp:cNvSpPr/>
      </dsp:nvSpPr>
      <dsp:spPr>
        <a:xfrm>
          <a:off x="0" y="2013286"/>
          <a:ext cx="2714701" cy="958660"/>
        </a:xfrm>
        <a:prstGeom prst="round2SameRect">
          <a:avLst>
            <a:gd name="adj1" fmla="val 16670"/>
            <a:gd name="adj2" fmla="val 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ZAŠTO</a:t>
          </a:r>
          <a:endParaRPr lang="en-US" sz="5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806" y="2060092"/>
        <a:ext cx="2621089" cy="911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1A34B6-4DE3-4AD7-BEF4-27CC025A8A9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208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7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18050"/>
            <a:ext cx="5408613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7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5A67E9C-7605-49B6-84BB-B4EA141C7F6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3372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1pPr>
    <a:lvl2pPr marL="60950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2pPr>
    <a:lvl3pPr marL="121901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3pPr>
    <a:lvl4pPr marL="182852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4pPr>
    <a:lvl5pPr marL="243802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5pPr>
    <a:lvl6pPr marL="3047534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657041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266547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876053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otresnirizik.maps.arcgis.com/home/index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Zbv0VPsmw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zervirano mjesto slike slajda 1">
            <a:extLst>
              <a:ext uri="{FF2B5EF4-FFF2-40B4-BE49-F238E27FC236}">
                <a16:creationId xmlns:a16="http://schemas.microsoft.com/office/drawing/2014/main" id="{16A37C1C-BE51-49ED-961A-D37A08B41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1203" name="Rezervirano mjesto bilježaka 2">
            <a:extLst>
              <a:ext uri="{FF2B5EF4-FFF2-40B4-BE49-F238E27FC236}">
                <a16:creationId xmlns:a16="http://schemas.microsoft.com/office/drawing/2014/main" id="{D7D2DAB7-06EB-4C74-B927-A7F23B25E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baseline="0" dirty="0">
              <a:latin typeface="Arial" panose="020B0604020202020204" pitchFamily="34" charset="0"/>
            </a:endParaRPr>
          </a:p>
        </p:txBody>
      </p:sp>
      <p:sp>
        <p:nvSpPr>
          <p:cNvPr id="51204" name="Rezervirano mjesto datuma 3">
            <a:extLst>
              <a:ext uri="{FF2B5EF4-FFF2-40B4-BE49-F238E27FC236}">
                <a16:creationId xmlns:a16="http://schemas.microsoft.com/office/drawing/2014/main" id="{6BB9E917-22DF-4935-BD02-A20BDCB52D7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4130C58-3ED3-48F5-8603-C475DCFDB73C}" type="datetime1">
              <a:rPr lang="hr-HR" altLang="sr-Latn-RS" smtClean="0">
                <a:latin typeface="Times New Roman" panose="02020603050405020304" pitchFamily="18" charset="0"/>
              </a:rPr>
              <a:pPr/>
              <a:t>23.3.2022.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51205" name="Rezervirano mjesto broja slajda 4">
            <a:extLst>
              <a:ext uri="{FF2B5EF4-FFF2-40B4-BE49-F238E27FC236}">
                <a16:creationId xmlns:a16="http://schemas.microsoft.com/office/drawing/2014/main" id="{2066E16D-DE39-48EC-8AEF-7421E034C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825346C-416F-48B7-A7F7-650539F07C1D}" type="slidenum">
              <a:rPr lang="hr-HR" altLang="sr-Latn-RS" smtClean="0">
                <a:latin typeface="Times New Roman" panose="02020603050405020304" pitchFamily="18" charset="0"/>
              </a:rPr>
              <a:pPr/>
              <a:t>1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03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168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63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93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  <a:p>
            <a:pPr eaLnBrk="1" hangingPunct="1"/>
            <a:r>
              <a:rPr lang="hr-HR" altLang="sr-Latn-RS" dirty="0"/>
              <a:t>DKP spajanje !!!</a:t>
            </a:r>
          </a:p>
          <a:p>
            <a:pPr eaLnBrk="1" hangingPunct="1"/>
            <a:endParaRPr lang="hr-HR" altLang="sr-Latn-R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Grad Zagreb u suradnji s </a:t>
            </a:r>
            <a:r>
              <a:rPr lang="hr-HR" dirty="0" err="1"/>
              <a:t>Gdi</a:t>
            </a:r>
            <a:r>
              <a:rPr lang="hr-HR" dirty="0"/>
              <a:t> d.o.o. izradio osnovnu podlogu (zgrade) sa </a:t>
            </a:r>
            <a:r>
              <a:rPr lang="hr-HR" b="1" dirty="0"/>
              <a:t>325.010 točaka </a:t>
            </a:r>
            <a:r>
              <a:rPr lang="hr-HR" dirty="0"/>
              <a:t>koje su podijeljene u 64 vrste po digitalnom katastarskom planu (DKP)</a:t>
            </a:r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15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16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dirty="0">
                <a:hlinkClick r:id="rId3"/>
              </a:rPr>
              <a:t>https://potresnirizik.maps.arcgis.com/home/index.html</a:t>
            </a:r>
            <a:endParaRPr lang="hr-HR" dirty="0"/>
          </a:p>
          <a:p>
            <a:pPr eaLnBrk="1" hangingPunct="1"/>
            <a:endParaRPr lang="hr-HR" altLang="sr-Latn-R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Podaci se obrađuju u </a:t>
            </a:r>
            <a:r>
              <a:rPr lang="hr-HR" dirty="0" err="1"/>
              <a:t>ArcGIS</a:t>
            </a:r>
            <a:r>
              <a:rPr lang="hr-HR" dirty="0"/>
              <a:t> Pro aplikaciji za mapiranje koja podržava vizualizaciju i napredne analize 2D, 3D i 4D podataka, a prikazuju putem </a:t>
            </a:r>
            <a:r>
              <a:rPr lang="hr-HR" dirty="0" err="1"/>
              <a:t>ArcGIS</a:t>
            </a:r>
            <a:r>
              <a:rPr lang="hr-HR" dirty="0"/>
              <a:t> </a:t>
            </a:r>
            <a:r>
              <a:rPr lang="hr-HR" dirty="0" err="1"/>
              <a:t>Dashboard</a:t>
            </a:r>
            <a:r>
              <a:rPr lang="hr-HR" dirty="0"/>
              <a:t> aplikacije (nadzorna ploča), informacijski proizvod koji pruža geoprostornu infrastrukturu</a:t>
            </a:r>
            <a:endParaRPr lang="en-US" dirty="0"/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49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</a:t>
            </a:r>
            <a:r>
              <a:rPr lang="hr-HR" dirty="0" err="1"/>
              <a:t>eoinformacijski</a:t>
            </a:r>
            <a:r>
              <a:rPr lang="hr-HR" dirty="0"/>
              <a:t> sustav koji omogućuje korištenje, izradu i dijeljenje karata, scena aplikacija, slojeva, analitike i podataka</a:t>
            </a:r>
            <a:endParaRPr lang="en-US" dirty="0"/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90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4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19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43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20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494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zervirano mjesto slike slajda 1">
            <a:extLst>
              <a:ext uri="{FF2B5EF4-FFF2-40B4-BE49-F238E27FC236}">
                <a16:creationId xmlns:a16="http://schemas.microsoft.com/office/drawing/2014/main" id="{16A37C1C-BE51-49ED-961A-D37A08B41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1203" name="Rezervirano mjesto bilježaka 2">
            <a:extLst>
              <a:ext uri="{FF2B5EF4-FFF2-40B4-BE49-F238E27FC236}">
                <a16:creationId xmlns:a16="http://schemas.microsoft.com/office/drawing/2014/main" id="{D7D2DAB7-06EB-4C74-B927-A7F23B25E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baseline="0" dirty="0">
              <a:latin typeface="Arial" panose="020B0604020202020204" pitchFamily="34" charset="0"/>
            </a:endParaRPr>
          </a:p>
          <a:p>
            <a:r>
              <a:rPr lang="hr-HR" altLang="sr-Latn-RS" baseline="0" dirty="0">
                <a:latin typeface="Arial" panose="020B0604020202020204" pitchFamily="34" charset="0"/>
              </a:rPr>
              <a:t>prošli put sam ovdje pričao o metodologijama za procjenu rizika ...</a:t>
            </a:r>
          </a:p>
        </p:txBody>
      </p:sp>
      <p:sp>
        <p:nvSpPr>
          <p:cNvPr id="51204" name="Rezervirano mjesto datuma 3">
            <a:extLst>
              <a:ext uri="{FF2B5EF4-FFF2-40B4-BE49-F238E27FC236}">
                <a16:creationId xmlns:a16="http://schemas.microsoft.com/office/drawing/2014/main" id="{6BB9E917-22DF-4935-BD02-A20BDCB52D7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4130C58-3ED3-48F5-8603-C475DCFDB73C}" type="datetime1">
              <a:rPr lang="hr-HR" altLang="sr-Latn-RS" smtClean="0">
                <a:latin typeface="Times New Roman" panose="02020603050405020304" pitchFamily="18" charset="0"/>
              </a:rPr>
              <a:pPr/>
              <a:t>24.3.2022.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51205" name="Rezervirano mjesto broja slajda 4">
            <a:extLst>
              <a:ext uri="{FF2B5EF4-FFF2-40B4-BE49-F238E27FC236}">
                <a16:creationId xmlns:a16="http://schemas.microsoft.com/office/drawing/2014/main" id="{2066E16D-DE39-48EC-8AEF-7421E034C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825346C-416F-48B7-A7F7-650539F07C1D}" type="slidenum">
              <a:rPr lang="hr-HR" altLang="sr-Latn-RS" smtClean="0">
                <a:latin typeface="Times New Roman" panose="02020603050405020304" pitchFamily="18" charset="0"/>
              </a:rPr>
              <a:pPr/>
              <a:t>2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18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21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06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77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71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25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16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20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61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39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dirty="0"/>
              <a:t>Terenski tim obilazi teren </a:t>
            </a:r>
          </a:p>
          <a:p>
            <a:r>
              <a:rPr lang="hr-HR" dirty="0"/>
              <a:t>Obrađuje i nadograđuje upisane podatke od građana</a:t>
            </a:r>
          </a:p>
          <a:p>
            <a:r>
              <a:rPr lang="hr-HR" dirty="0"/>
              <a:t>Ispunjava aplikaciju sa svim poljima za sve građevine</a:t>
            </a:r>
          </a:p>
          <a:p>
            <a:r>
              <a:rPr lang="hr-HR" dirty="0"/>
              <a:t>Najvažnija karika u stvaranju baze</a:t>
            </a:r>
          </a:p>
          <a:p>
            <a:pPr eaLnBrk="1" hangingPunct="1"/>
            <a:endParaRPr lang="hr-HR" altLang="sr-Latn-RS" dirty="0"/>
          </a:p>
          <a:p>
            <a:r>
              <a:rPr lang="hr-HR" dirty="0"/>
              <a:t>Terenski tim obilazi teren </a:t>
            </a:r>
          </a:p>
          <a:p>
            <a:r>
              <a:rPr lang="hr-HR" dirty="0"/>
              <a:t>Obrađuje i nadograđuje upisane podatke od građana</a:t>
            </a:r>
          </a:p>
          <a:p>
            <a:r>
              <a:rPr lang="hr-HR" dirty="0"/>
              <a:t>Ispunjava aplikaciju sa svim poljima za sve građevine</a:t>
            </a:r>
          </a:p>
          <a:p>
            <a:r>
              <a:rPr lang="hr-HR" dirty="0"/>
              <a:t>Najvažnija karika u stvaranju baze</a:t>
            </a:r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26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30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835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Podaci se obrađuju u </a:t>
            </a:r>
            <a:r>
              <a:rPr lang="hr-HR" b="1" dirty="0" err="1"/>
              <a:t>ArcGIS</a:t>
            </a:r>
            <a:r>
              <a:rPr lang="hr-HR" b="1" dirty="0"/>
              <a:t> Pro aplikaciji </a:t>
            </a:r>
            <a:r>
              <a:rPr lang="hr-HR" dirty="0"/>
              <a:t>za mapiranje koja podržava vizualizaciju i napredne analize 2D, 3D i 4D podataka, a prikazuju putem </a:t>
            </a:r>
            <a:r>
              <a:rPr lang="hr-HR" dirty="0" err="1"/>
              <a:t>ArcGIS</a:t>
            </a:r>
            <a:r>
              <a:rPr lang="hr-HR" dirty="0"/>
              <a:t> </a:t>
            </a:r>
            <a:r>
              <a:rPr lang="hr-HR" dirty="0" err="1"/>
              <a:t>Dashboard</a:t>
            </a:r>
            <a:r>
              <a:rPr lang="hr-HR" dirty="0"/>
              <a:t> aplikacije (nadzorna ploča), informacijski proizvod koji pruža geoprostornu infrastrukturu</a:t>
            </a:r>
            <a:endParaRPr lang="en-US" dirty="0"/>
          </a:p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31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041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r>
              <a:rPr lang="hr-HR" dirty="0">
                <a:hlinkClick r:id="rId3"/>
              </a:rPr>
              <a:t>ER2 </a:t>
            </a:r>
            <a:r>
              <a:rPr lang="hr-HR" dirty="0" err="1">
                <a:hlinkClick r:id="rId3"/>
              </a:rPr>
              <a:t>Earthquake</a:t>
            </a:r>
            <a:r>
              <a:rPr lang="hr-HR" dirty="0">
                <a:hlinkClick r:id="rId3"/>
              </a:rPr>
              <a:t> – YouTube</a:t>
            </a:r>
            <a:r>
              <a:rPr lang="hr-HR" dirty="0"/>
              <a:t> </a:t>
            </a:r>
          </a:p>
          <a:p>
            <a:pPr rtl="0" eaLnBrk="1" fontAlgn="base" hangingPunct="1"/>
            <a:endParaRPr lang="hr-HR" dirty="0"/>
          </a:p>
          <a:p>
            <a:pPr rtl="0" eaLnBrk="1" fontAlgn="base" hangingPunct="1"/>
            <a:endParaRPr lang="hr-HR" dirty="0"/>
          </a:p>
          <a:p>
            <a:r>
              <a:rPr lang="hr-HR" dirty="0"/>
              <a:t>Upisani podaci o građevinama objedinjuju se u jedinstvenu cjelovitu bazu podataka o građevinama i stanovništvu</a:t>
            </a:r>
          </a:p>
          <a:p>
            <a:r>
              <a:rPr lang="hr-HR" dirty="0"/>
              <a:t>Izrada podloga za analize rizika od katastrofa</a:t>
            </a:r>
          </a:p>
          <a:p>
            <a:r>
              <a:rPr lang="hr-HR" dirty="0"/>
              <a:t>Procjena potresnog rizika za Grad Zagreb</a:t>
            </a:r>
          </a:p>
          <a:p>
            <a:r>
              <a:rPr lang="hr-HR" dirty="0"/>
              <a:t>Dostupnost analiziranih podataka na portalu svim službama i tijelima u sustavu rizika od katastrofa</a:t>
            </a:r>
          </a:p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32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1029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33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9255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025" y="744538"/>
            <a:ext cx="6616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  <a:p>
            <a:pPr rtl="0" eaLnBrk="1" fontAlgn="base" hangingPunct="1"/>
            <a:r>
              <a:rPr lang="hr-HR" dirty="0"/>
              <a:t>tu smo imali problema s bazama podataka !!!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37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025" y="744538"/>
            <a:ext cx="6616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1037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  <a:p>
            <a:pPr rtl="0" eaLnBrk="1" fontAlgn="base" hangingPunct="1"/>
            <a:r>
              <a:rPr lang="hr-HR" dirty="0"/>
              <a:t>novi iskorak u bazama podataka ...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03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  <a:p>
            <a:pPr rtl="0" eaLnBrk="1" fontAlgn="base" hangingPunct="1"/>
            <a:r>
              <a:rPr lang="hr-HR" dirty="0"/>
              <a:t>podaci o građevinama !!!</a:t>
            </a:r>
          </a:p>
          <a:p>
            <a:pPr rtl="0" eaLnBrk="1" fontAlgn="base" hangingPunct="1"/>
            <a:endParaRPr lang="hr-HR" dirty="0"/>
          </a:p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3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2" y="2394504"/>
            <a:ext cx="10361851" cy="109564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2" y="990829"/>
            <a:ext cx="10361851" cy="1371918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50" y="3429797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9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4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985" y="304874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3" y="304874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12190413" cy="21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>
            <a:fillRect/>
          </a:stretch>
        </p:blipFill>
        <p:spPr bwMode="auto">
          <a:xfrm>
            <a:off x="1" y="5800485"/>
            <a:ext cx="12190413" cy="107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536" y="2387725"/>
            <a:ext cx="11466607" cy="1731630"/>
          </a:xfrm>
        </p:spPr>
        <p:txBody>
          <a:bodyPr/>
          <a:lstStyle>
            <a:lvl1pPr algn="ctr">
              <a:defRPr sz="4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536" y="237655"/>
            <a:ext cx="11475073" cy="2502579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43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41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516400" y="6087884"/>
            <a:ext cx="5705791" cy="724068"/>
          </a:xfrm>
          <a:prstGeom prst="rect">
            <a:avLst/>
          </a:prstGeom>
          <a:noFill/>
          <a:ln>
            <a:noFill/>
          </a:ln>
        </p:spPr>
        <p:txBody>
          <a:bodyPr lIns="121873" tIns="60935" rIns="121873" bIns="60935" anchor="b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Future Trends in Civil Engineering</a:t>
            </a:r>
          </a:p>
          <a:p>
            <a:pPr eaLnBrk="0" hangingPunct="0"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17 October, 2019, Zagreb, Croatia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1055" y="6132345"/>
            <a:ext cx="1135232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6238734"/>
            <a:ext cx="3790456" cy="5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2"/>
            <a:ext cx="11352322" cy="891965"/>
          </a:xfr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rgbClr val="F5750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 baseline="0">
                <a:solidFill>
                  <a:srgbClr val="F5750B"/>
                </a:solidFill>
              </a:defRPr>
            </a:lvl2pPr>
            <a:lvl3pPr>
              <a:defRPr sz="2100" baseline="0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90053"/>
      </p:ext>
    </p:extLst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269289"/>
      </p:ext>
    </p:extLst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469253"/>
      </p:ext>
    </p:extLst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253775"/>
      </p:ext>
    </p:extLst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304355"/>
      </p:ext>
    </p:extLst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86616"/>
      </p:ext>
    </p:extLst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521318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641640"/>
      </p:ext>
    </p:extLst>
  </p:cSld>
  <p:clrMapOvr>
    <a:masterClrMapping/>
  </p:clrMapOvr>
  <p:transition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618025"/>
      </p:ext>
    </p:extLst>
  </p:cSld>
  <p:clrMapOvr>
    <a:masterClrMapping/>
  </p:clrMapOvr>
  <p:transition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3767" y="100037"/>
            <a:ext cx="2838080" cy="60323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9" y="100037"/>
            <a:ext cx="8311069" cy="60323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6244"/>
      </p:ext>
    </p:extLst>
  </p:cSld>
  <p:clrMapOvr>
    <a:masterClrMapping/>
  </p:clrMapOvr>
  <p:transition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0"/>
            <a:ext cx="11352322" cy="946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587255"/>
      </p:ext>
    </p:extLst>
  </p:cSld>
  <p:clrMapOvr>
    <a:masterClrMapping/>
  </p:clrMapOvr>
  <p:transition>
    <p:randomBa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12190413" cy="21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>
            <a:fillRect/>
          </a:stretch>
        </p:blipFill>
        <p:spPr bwMode="auto">
          <a:xfrm>
            <a:off x="1" y="5800485"/>
            <a:ext cx="12190413" cy="107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536" y="2387725"/>
            <a:ext cx="11466607" cy="1731630"/>
          </a:xfrm>
        </p:spPr>
        <p:txBody>
          <a:bodyPr/>
          <a:lstStyle>
            <a:lvl1pPr algn="ctr">
              <a:defRPr sz="4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536" y="237655"/>
            <a:ext cx="11475073" cy="2502579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43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4731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516400" y="6087884"/>
            <a:ext cx="5705791" cy="724068"/>
          </a:xfrm>
          <a:prstGeom prst="rect">
            <a:avLst/>
          </a:prstGeom>
          <a:noFill/>
          <a:ln>
            <a:noFill/>
          </a:ln>
        </p:spPr>
        <p:txBody>
          <a:bodyPr lIns="121873" tIns="60935" rIns="121873" bIns="60935" anchor="b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Future Trends in Civil Engineering</a:t>
            </a:r>
          </a:p>
          <a:p>
            <a:pPr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17 October, 2019, Zagreb, Croatia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1055" y="6132345"/>
            <a:ext cx="1135232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6238734"/>
            <a:ext cx="3790456" cy="5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2"/>
            <a:ext cx="11352322" cy="891965"/>
          </a:xfr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rgbClr val="F5750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 baseline="0">
                <a:solidFill>
                  <a:srgbClr val="F5750B"/>
                </a:solidFill>
              </a:defRPr>
            </a:lvl2pPr>
            <a:lvl3pPr>
              <a:defRPr sz="2100" baseline="0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616654"/>
      </p:ext>
    </p:extLst>
  </p:cSld>
  <p:clrMapOvr>
    <a:masterClrMapping/>
  </p:clrMapOvr>
  <p:transition>
    <p:randomBa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515358"/>
      </p:ext>
    </p:extLst>
  </p:cSld>
  <p:clrMapOvr>
    <a:masterClrMapping/>
  </p:clrMapOvr>
  <p:transition>
    <p:randomBa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257183"/>
      </p:ext>
    </p:extLst>
  </p:cSld>
  <p:clrMapOvr>
    <a:masterClrMapping/>
  </p:clrMapOvr>
  <p:transition>
    <p:randomBa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432083"/>
      </p:ext>
    </p:extLst>
  </p:cSld>
  <p:clrMapOvr>
    <a:masterClrMapping/>
  </p:clrMapOvr>
  <p:transition>
    <p:randomBa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951669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233220"/>
      </p:ext>
    </p:extLst>
  </p:cSld>
  <p:clrMapOvr>
    <a:masterClrMapping/>
  </p:clrMapOvr>
  <p:transition>
    <p:randomBa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541822"/>
      </p:ext>
    </p:extLst>
  </p:cSld>
  <p:clrMapOvr>
    <a:masterClrMapping/>
  </p:clrMapOvr>
  <p:transition>
    <p:randomBa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181736"/>
      </p:ext>
    </p:extLst>
  </p:cSld>
  <p:clrMapOvr>
    <a:masterClrMapping/>
  </p:clrMapOvr>
  <p:transition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626833"/>
      </p:ext>
    </p:extLst>
  </p:cSld>
  <p:clrMapOvr>
    <a:masterClrMapping/>
  </p:clrMapOvr>
  <p:transition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3767" y="100037"/>
            <a:ext cx="2838080" cy="60323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9" y="100037"/>
            <a:ext cx="8311069" cy="60323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993429"/>
      </p:ext>
    </p:extLst>
  </p:cSld>
  <p:clrMapOvr>
    <a:masterClrMapping/>
  </p:clrMapOvr>
  <p:transition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0"/>
            <a:ext cx="11352322" cy="946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2099993"/>
      </p:ext>
    </p:extLst>
  </p:cSld>
  <p:clrMapOvr>
    <a:masterClrMapping/>
  </p:clrMapOvr>
  <p:transition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1" y="2394562"/>
            <a:ext cx="10361851" cy="1095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11998573 h 1000"/>
              <a:gd name="T6" fmla="*/ 0 w 1000"/>
              <a:gd name="T7" fmla="*/ 11998573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07740" tIns="53860" rIns="107740" bIns="53860"/>
          <a:lstStyle/>
          <a:p>
            <a:pPr eaLnBrk="0" hangingPunct="0"/>
            <a:endParaRPr lang="hr-HR" sz="1800">
              <a:solidFill>
                <a:srgbClr val="000000"/>
              </a:solidFill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1" y="990829"/>
            <a:ext cx="10361851" cy="1371918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49" y="3429851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8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3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fld id="{E25E6E59-1BC1-44A6-A473-1F4B2BE78FBD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29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9C5B4-B4C4-474A-8D6B-451D36230922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7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444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2277" indent="0">
              <a:buNone/>
              <a:defRPr sz="2100"/>
            </a:lvl2pPr>
            <a:lvl3pPr marL="1084557" indent="0">
              <a:buNone/>
              <a:defRPr sz="1900"/>
            </a:lvl3pPr>
            <a:lvl4pPr marL="1626803" indent="0">
              <a:buNone/>
              <a:defRPr sz="1700"/>
            </a:lvl4pPr>
            <a:lvl5pPr marL="2169075" indent="0">
              <a:buNone/>
              <a:defRPr sz="1700"/>
            </a:lvl5pPr>
            <a:lvl6pPr marL="2711340" indent="0">
              <a:buNone/>
              <a:defRPr sz="1700"/>
            </a:lvl6pPr>
            <a:lvl7pPr marL="3253620" indent="0">
              <a:buNone/>
              <a:defRPr sz="1700"/>
            </a:lvl7pPr>
            <a:lvl8pPr marL="3795864" indent="0">
              <a:buNone/>
              <a:defRPr sz="1700"/>
            </a:lvl8pPr>
            <a:lvl9pPr marL="4338151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BD124-AB0B-45D7-A617-EA66749613D8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97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2" y="1753006"/>
            <a:ext cx="5231719" cy="42681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4BF3-BA9D-49C6-87F4-3BF7C4CBC3CC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3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77" indent="0">
              <a:buNone/>
              <a:defRPr sz="2400" b="1"/>
            </a:lvl2pPr>
            <a:lvl3pPr marL="1084557" indent="0">
              <a:buNone/>
              <a:defRPr sz="2100" b="1"/>
            </a:lvl3pPr>
            <a:lvl4pPr marL="1626803" indent="0">
              <a:buNone/>
              <a:defRPr sz="1900" b="1"/>
            </a:lvl4pPr>
            <a:lvl5pPr marL="2169075" indent="0">
              <a:buNone/>
              <a:defRPr sz="1900" b="1"/>
            </a:lvl5pPr>
            <a:lvl6pPr marL="2711340" indent="0">
              <a:buNone/>
              <a:defRPr sz="1900" b="1"/>
            </a:lvl6pPr>
            <a:lvl7pPr marL="3253620" indent="0">
              <a:buNone/>
              <a:defRPr sz="1900" b="1"/>
            </a:lvl7pPr>
            <a:lvl8pPr marL="3795864" indent="0">
              <a:buNone/>
              <a:defRPr sz="1900" b="1"/>
            </a:lvl8pPr>
            <a:lvl9pPr marL="43381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436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77" indent="0">
              <a:buNone/>
              <a:defRPr sz="2400" b="1"/>
            </a:lvl2pPr>
            <a:lvl3pPr marL="1084557" indent="0">
              <a:buNone/>
              <a:defRPr sz="2100" b="1"/>
            </a:lvl3pPr>
            <a:lvl4pPr marL="1626803" indent="0">
              <a:buNone/>
              <a:defRPr sz="1900" b="1"/>
            </a:lvl4pPr>
            <a:lvl5pPr marL="2169075" indent="0">
              <a:buNone/>
              <a:defRPr sz="1900" b="1"/>
            </a:lvl5pPr>
            <a:lvl6pPr marL="2711340" indent="0">
              <a:buNone/>
              <a:defRPr sz="1900" b="1"/>
            </a:lvl6pPr>
            <a:lvl7pPr marL="3253620" indent="0">
              <a:buNone/>
              <a:defRPr sz="1900" b="1"/>
            </a:lvl7pPr>
            <a:lvl8pPr marL="3795864" indent="0">
              <a:buNone/>
              <a:defRPr sz="1900" b="1"/>
            </a:lvl8pPr>
            <a:lvl9pPr marL="43381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436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5A2C9-ED33-4642-9A9E-AFA3199F00C6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99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C94C2-9B49-41C5-8B16-587676C8C233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86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A41E2-5673-4FE6-9E1F-EF48A1BE7481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98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71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90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2277" indent="0">
              <a:buNone/>
              <a:defRPr sz="1400"/>
            </a:lvl2pPr>
            <a:lvl3pPr marL="1084557" indent="0">
              <a:buNone/>
              <a:defRPr sz="1200"/>
            </a:lvl3pPr>
            <a:lvl4pPr marL="1626803" indent="0">
              <a:buNone/>
              <a:defRPr sz="1100"/>
            </a:lvl4pPr>
            <a:lvl5pPr marL="2169075" indent="0">
              <a:buNone/>
              <a:defRPr sz="1100"/>
            </a:lvl5pPr>
            <a:lvl6pPr marL="2711340" indent="0">
              <a:buNone/>
              <a:defRPr sz="1100"/>
            </a:lvl6pPr>
            <a:lvl7pPr marL="3253620" indent="0">
              <a:buNone/>
              <a:defRPr sz="1100"/>
            </a:lvl7pPr>
            <a:lvl8pPr marL="3795864" indent="0">
              <a:buNone/>
              <a:defRPr sz="1100"/>
            </a:lvl8pPr>
            <a:lvl9pPr marL="4338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50CE2-342F-4972-A01A-5150E34254DD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2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69"/>
            <a:ext cx="7314248" cy="56686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74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2277" indent="0">
              <a:buNone/>
              <a:defRPr sz="3300"/>
            </a:lvl2pPr>
            <a:lvl3pPr marL="1084557" indent="0">
              <a:buNone/>
              <a:defRPr sz="2900"/>
            </a:lvl3pPr>
            <a:lvl4pPr marL="1626803" indent="0">
              <a:buNone/>
              <a:defRPr sz="2400"/>
            </a:lvl4pPr>
            <a:lvl5pPr marL="2169075" indent="0">
              <a:buNone/>
              <a:defRPr sz="2400"/>
            </a:lvl5pPr>
            <a:lvl6pPr marL="2711340" indent="0">
              <a:buNone/>
              <a:defRPr sz="2400"/>
            </a:lvl6pPr>
            <a:lvl7pPr marL="3253620" indent="0">
              <a:buNone/>
              <a:defRPr sz="2400"/>
            </a:lvl7pPr>
            <a:lvl8pPr marL="3795864" indent="0">
              <a:buNone/>
              <a:defRPr sz="2400"/>
            </a:lvl8pPr>
            <a:lvl9pPr marL="4338151" indent="0">
              <a:buNone/>
              <a:defRPr sz="24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2277" indent="0">
              <a:buNone/>
              <a:defRPr sz="1400"/>
            </a:lvl2pPr>
            <a:lvl3pPr marL="1084557" indent="0">
              <a:buNone/>
              <a:defRPr sz="1200"/>
            </a:lvl3pPr>
            <a:lvl4pPr marL="1626803" indent="0">
              <a:buNone/>
              <a:defRPr sz="1100"/>
            </a:lvl4pPr>
            <a:lvl5pPr marL="2169075" indent="0">
              <a:buNone/>
              <a:defRPr sz="1100"/>
            </a:lvl5pPr>
            <a:lvl6pPr marL="2711340" indent="0">
              <a:buNone/>
              <a:defRPr sz="1100"/>
            </a:lvl6pPr>
            <a:lvl7pPr marL="3253620" indent="0">
              <a:buNone/>
              <a:defRPr sz="1100"/>
            </a:lvl7pPr>
            <a:lvl8pPr marL="3795864" indent="0">
              <a:buNone/>
              <a:defRPr sz="1100"/>
            </a:lvl8pPr>
            <a:lvl9pPr marL="4338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08876-0A2C-4CB0-908C-576BE211BB09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7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C7DF9-E8B8-47CD-9AA7-DF0501458A41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8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4053" y="304928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2" y="304928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A39EA-7A50-431B-86A1-57ED34DA5B9B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55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49"/>
            <a:ext cx="10361851" cy="1470365"/>
          </a:xfrm>
        </p:spPr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F4C3-0B8A-4A17-9353-F91AD8C63E14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394A8-19B1-4AE4-9BB2-05ED163A253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59508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82165-5D35-44D6-AB5A-0493B7A548AB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51DCD-83AA-411F-82C3-1FC8D4DE83C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1255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41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2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64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9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28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60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92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24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5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7965-919A-467B-9A7E-82646FE29301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346-7F1D-43EF-9D73-37F00A672B2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0511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60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60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306E0-1FC2-4A74-9B22-4B4A753B5829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C12F4-2B7F-494A-95C5-1352FB1930F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22665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212" indent="0">
              <a:buNone/>
              <a:defRPr sz="2400" b="1"/>
            </a:lvl2pPr>
            <a:lvl3pPr marL="1086426" indent="0">
              <a:buNone/>
              <a:defRPr sz="2100" b="1"/>
            </a:lvl3pPr>
            <a:lvl4pPr marL="1629620" indent="0">
              <a:buNone/>
              <a:defRPr sz="1900" b="1"/>
            </a:lvl4pPr>
            <a:lvl5pPr marL="2172825" indent="0">
              <a:buNone/>
              <a:defRPr sz="1900" b="1"/>
            </a:lvl5pPr>
            <a:lvl6pPr marL="2716030" indent="0">
              <a:buNone/>
              <a:defRPr sz="1900" b="1"/>
            </a:lvl6pPr>
            <a:lvl7pPr marL="3259245" indent="0">
              <a:buNone/>
              <a:defRPr sz="1900" b="1"/>
            </a:lvl7pPr>
            <a:lvl8pPr marL="3802441" indent="0">
              <a:buNone/>
              <a:defRPr sz="1900" b="1"/>
            </a:lvl8pPr>
            <a:lvl9pPr marL="4345656" indent="0">
              <a:buNone/>
              <a:defRPr sz="19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40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212" indent="0">
              <a:buNone/>
              <a:defRPr sz="2400" b="1"/>
            </a:lvl2pPr>
            <a:lvl3pPr marL="1086426" indent="0">
              <a:buNone/>
              <a:defRPr sz="2100" b="1"/>
            </a:lvl3pPr>
            <a:lvl4pPr marL="1629620" indent="0">
              <a:buNone/>
              <a:defRPr sz="1900" b="1"/>
            </a:lvl4pPr>
            <a:lvl5pPr marL="2172825" indent="0">
              <a:buNone/>
              <a:defRPr sz="1900" b="1"/>
            </a:lvl5pPr>
            <a:lvl6pPr marL="2716030" indent="0">
              <a:buNone/>
              <a:defRPr sz="1900" b="1"/>
            </a:lvl6pPr>
            <a:lvl7pPr marL="3259245" indent="0">
              <a:buNone/>
              <a:defRPr sz="1900" b="1"/>
            </a:lvl7pPr>
            <a:lvl8pPr marL="3802441" indent="0">
              <a:buNone/>
              <a:defRPr sz="1900" b="1"/>
            </a:lvl8pPr>
            <a:lvl9pPr marL="4345656" indent="0">
              <a:buNone/>
              <a:defRPr sz="19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40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91653-7FD8-406A-A184-845A90CD83D0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C352-D517-4427-88AF-652349E0154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31463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CD10F-5091-46F0-889B-6DBB52C52936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579C-A4F0-4306-A29B-9881C353F02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92821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1CC6-0111-4770-AFA5-76A5C9D78209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E803-E5BA-4F36-A2DE-322089A58FF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60330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4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6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212" indent="0">
              <a:buNone/>
              <a:defRPr sz="1400"/>
            </a:lvl2pPr>
            <a:lvl3pPr marL="1086426" indent="0">
              <a:buNone/>
              <a:defRPr sz="1200"/>
            </a:lvl3pPr>
            <a:lvl4pPr marL="1629620" indent="0">
              <a:buNone/>
              <a:defRPr sz="1100"/>
            </a:lvl4pPr>
            <a:lvl5pPr marL="2172825" indent="0">
              <a:buNone/>
              <a:defRPr sz="1100"/>
            </a:lvl5pPr>
            <a:lvl6pPr marL="2716030" indent="0">
              <a:buNone/>
              <a:defRPr sz="1100"/>
            </a:lvl6pPr>
            <a:lvl7pPr marL="3259245" indent="0">
              <a:buNone/>
              <a:defRPr sz="1100"/>
            </a:lvl7pPr>
            <a:lvl8pPr marL="3802441" indent="0">
              <a:buNone/>
              <a:defRPr sz="1100"/>
            </a:lvl8pPr>
            <a:lvl9pPr marL="4345656" indent="0">
              <a:buNone/>
              <a:defRPr sz="11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3B7F1-0657-4564-A934-5871162E887A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4177-35D0-4CAB-9883-DFD67DFBDC7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16653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4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47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3212" indent="0">
              <a:buNone/>
              <a:defRPr sz="3300"/>
            </a:lvl2pPr>
            <a:lvl3pPr marL="1086426" indent="0">
              <a:buNone/>
              <a:defRPr sz="2900"/>
            </a:lvl3pPr>
            <a:lvl4pPr marL="1629620" indent="0">
              <a:buNone/>
              <a:defRPr sz="2400"/>
            </a:lvl4pPr>
            <a:lvl5pPr marL="2172825" indent="0">
              <a:buNone/>
              <a:defRPr sz="2400"/>
            </a:lvl5pPr>
            <a:lvl6pPr marL="2716030" indent="0">
              <a:buNone/>
              <a:defRPr sz="2400"/>
            </a:lvl6pPr>
            <a:lvl7pPr marL="3259245" indent="0">
              <a:buNone/>
              <a:defRPr sz="2400"/>
            </a:lvl7pPr>
            <a:lvl8pPr marL="3802441" indent="0">
              <a:buNone/>
              <a:defRPr sz="2400"/>
            </a:lvl8pPr>
            <a:lvl9pPr marL="4345656" indent="0">
              <a:buNone/>
              <a:defRPr sz="2400"/>
            </a:lvl9pPr>
          </a:lstStyle>
          <a:p>
            <a:pPr lvl="0"/>
            <a:r>
              <a:rPr lang="ta-IN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212" indent="0">
              <a:buNone/>
              <a:defRPr sz="1400"/>
            </a:lvl2pPr>
            <a:lvl3pPr marL="1086426" indent="0">
              <a:buNone/>
              <a:defRPr sz="1200"/>
            </a:lvl3pPr>
            <a:lvl4pPr marL="1629620" indent="0">
              <a:buNone/>
              <a:defRPr sz="1100"/>
            </a:lvl4pPr>
            <a:lvl5pPr marL="2172825" indent="0">
              <a:buNone/>
              <a:defRPr sz="1100"/>
            </a:lvl5pPr>
            <a:lvl6pPr marL="2716030" indent="0">
              <a:buNone/>
              <a:defRPr sz="1100"/>
            </a:lvl6pPr>
            <a:lvl7pPr marL="3259245" indent="0">
              <a:buNone/>
              <a:defRPr sz="1100"/>
            </a:lvl7pPr>
            <a:lvl8pPr marL="3802441" indent="0">
              <a:buNone/>
              <a:defRPr sz="1100"/>
            </a:lvl8pPr>
            <a:lvl9pPr marL="4345656" indent="0">
              <a:buNone/>
              <a:defRPr sz="11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4A83-091B-4718-8C31-5538AE8C2580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0764-7263-4B12-8066-7CE295F59D6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8588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B263-9C04-4669-A7FB-58587C4412FF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7AAB-ED28-41FF-B3F7-F563FB74DB1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83879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FFDA-89C6-42D2-9A1E-0B953B158C09}" type="datetimeFigureOut">
              <a:rPr lang="en-US" altLang="sr-Latn-RS"/>
              <a:pPr>
                <a:defRPr/>
              </a:pPr>
              <a:t>3/23/2022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3C40-2F33-48D4-85FB-70169380786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09515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1" y="2394504"/>
            <a:ext cx="10361851" cy="109564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1" y="990829"/>
            <a:ext cx="10361851" cy="1371918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49" y="3429796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8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3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74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6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8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0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2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4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1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1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74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1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5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4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10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29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11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984" y="304873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2" y="304873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2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876"/>
            <a:ext cx="10666611" cy="12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3" y="1753006"/>
            <a:ext cx="10666611" cy="42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812694" y="1567232"/>
            <a:ext cx="10609469" cy="109563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5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21873" tIns="60935" rIns="121873" bIns="60935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4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9" y="6246674"/>
            <a:ext cx="3860297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4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9pPr>
    </p:titleStyle>
    <p:bodyStyle>
      <a:lvl1pPr marL="626438" indent="-626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1210549" indent="-5819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500">
          <a:solidFill>
            <a:schemeClr val="tx1"/>
          </a:solidFill>
          <a:latin typeface="+mn-lt"/>
        </a:defRPr>
      </a:lvl2pPr>
      <a:lvl3pPr marL="1739635" indent="-52697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100">
          <a:solidFill>
            <a:schemeClr val="tx1"/>
          </a:solidFill>
          <a:latin typeface="+mn-lt"/>
        </a:defRPr>
      </a:lvl3pPr>
      <a:lvl4pPr marL="2258140" indent="-516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700">
          <a:solidFill>
            <a:schemeClr val="tx1"/>
          </a:solidFill>
          <a:latin typeface="+mn-lt"/>
        </a:defRPr>
      </a:lvl4pPr>
      <a:lvl5pPr marL="2791457" indent="-53120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5pPr>
      <a:lvl6pPr marL="3400963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6pPr>
      <a:lvl7pPr marL="4010472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7pPr>
      <a:lvl8pPr marL="4619976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8pPr>
      <a:lvl9pPr marL="5229484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100040"/>
            <a:ext cx="11352322" cy="9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178201"/>
            <a:ext cx="11343857" cy="49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</p:txBody>
      </p:sp>
      <p:grpSp>
        <p:nvGrpSpPr>
          <p:cNvPr id="1028" name="Group 15"/>
          <p:cNvGrpSpPr>
            <a:grpSpLocks/>
          </p:cNvGrpSpPr>
          <p:nvPr userDrawn="1"/>
        </p:nvGrpSpPr>
        <p:grpSpPr bwMode="auto">
          <a:xfrm>
            <a:off x="0" y="0"/>
            <a:ext cx="304760" cy="6859588"/>
            <a:chOff x="0" y="0"/>
            <a:chExt cx="144" cy="4320"/>
          </a:xfrm>
        </p:grpSpPr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144" cy="14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1" name="Rectangle 9"/>
            <p:cNvSpPr>
              <a:spLocks noChangeArrowheads="1"/>
            </p:cNvSpPr>
            <p:nvPr/>
          </p:nvSpPr>
          <p:spPr bwMode="auto">
            <a:xfrm>
              <a:off x="0" y="1440"/>
              <a:ext cx="144" cy="144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0" y="2880"/>
              <a:ext cx="144" cy="14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609523" y="1054344"/>
            <a:ext cx="11320577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873" tIns="60935" rIns="121873" bIns="60935"/>
          <a:lstStyle/>
          <a:p>
            <a:pPr eaLnBrk="0" hangingPunct="0"/>
            <a:endParaRPr lang="hr-HR" sz="25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37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randomBar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9pPr>
    </p:titleStyle>
    <p:bodyStyle>
      <a:lvl1pPr marL="457130" indent="-45713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3700">
          <a:solidFill>
            <a:srgbClr val="161616"/>
          </a:solidFill>
          <a:latin typeface="+mn-lt"/>
          <a:ea typeface="+mn-ea"/>
          <a:cs typeface="+mn-cs"/>
        </a:defRPr>
      </a:lvl1pPr>
      <a:lvl2pPr marL="990449" indent="-380941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3200">
          <a:solidFill>
            <a:schemeClr val="bg2"/>
          </a:solidFill>
          <a:latin typeface="+mn-lt"/>
        </a:defRPr>
      </a:lvl2pPr>
      <a:lvl3pPr marL="1523767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p"/>
        <a:defRPr sz="2700">
          <a:solidFill>
            <a:srgbClr val="161616"/>
          </a:solidFill>
          <a:latin typeface="+mn-lt"/>
        </a:defRPr>
      </a:lvl3pPr>
      <a:lvl4pPr marL="2133273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4pPr>
      <a:lvl5pPr marL="2742779" indent="-30475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700">
          <a:solidFill>
            <a:schemeClr val="tx1"/>
          </a:solidFill>
          <a:latin typeface="Verdana" pitchFamily="34" charset="0"/>
        </a:defRPr>
      </a:lvl5pPr>
      <a:lvl6pPr marL="3352287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6pPr>
      <a:lvl7pPr marL="3961794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7pPr>
      <a:lvl8pPr marL="4571300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8pPr>
      <a:lvl9pPr marL="5180808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100040"/>
            <a:ext cx="11352322" cy="9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178201"/>
            <a:ext cx="11343857" cy="49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</p:txBody>
      </p:sp>
      <p:grpSp>
        <p:nvGrpSpPr>
          <p:cNvPr id="2052" name="Group 15"/>
          <p:cNvGrpSpPr>
            <a:grpSpLocks/>
          </p:cNvGrpSpPr>
          <p:nvPr userDrawn="1"/>
        </p:nvGrpSpPr>
        <p:grpSpPr bwMode="auto">
          <a:xfrm>
            <a:off x="0" y="0"/>
            <a:ext cx="304760" cy="6859588"/>
            <a:chOff x="0" y="0"/>
            <a:chExt cx="144" cy="4320"/>
          </a:xfrm>
        </p:grpSpPr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144" cy="14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1" name="Rectangle 9"/>
            <p:cNvSpPr>
              <a:spLocks noChangeArrowheads="1"/>
            </p:cNvSpPr>
            <p:nvPr/>
          </p:nvSpPr>
          <p:spPr bwMode="auto">
            <a:xfrm>
              <a:off x="0" y="1440"/>
              <a:ext cx="144" cy="144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0" y="2880"/>
              <a:ext cx="144" cy="14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3" name="Line 8"/>
          <p:cNvSpPr>
            <a:spLocks noChangeShapeType="1"/>
          </p:cNvSpPr>
          <p:nvPr/>
        </p:nvSpPr>
        <p:spPr bwMode="auto">
          <a:xfrm>
            <a:off x="609523" y="1054344"/>
            <a:ext cx="11320577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873" tIns="60935" rIns="121873" bIns="60935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00435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ransition>
    <p:randomBar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9pPr>
    </p:titleStyle>
    <p:bodyStyle>
      <a:lvl1pPr marL="457130" indent="-45713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3700">
          <a:solidFill>
            <a:srgbClr val="161616"/>
          </a:solidFill>
          <a:latin typeface="+mn-lt"/>
          <a:ea typeface="+mn-ea"/>
          <a:cs typeface="+mn-cs"/>
        </a:defRPr>
      </a:lvl1pPr>
      <a:lvl2pPr marL="990449" indent="-380941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3200">
          <a:solidFill>
            <a:schemeClr val="bg2"/>
          </a:solidFill>
          <a:latin typeface="+mn-lt"/>
        </a:defRPr>
      </a:lvl2pPr>
      <a:lvl3pPr marL="1523767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p"/>
        <a:defRPr sz="2700">
          <a:solidFill>
            <a:srgbClr val="161616"/>
          </a:solidFill>
          <a:latin typeface="+mn-lt"/>
        </a:defRPr>
      </a:lvl3pPr>
      <a:lvl4pPr marL="2133273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4pPr>
      <a:lvl5pPr marL="2742779" indent="-30475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700">
          <a:solidFill>
            <a:schemeClr val="tx1"/>
          </a:solidFill>
          <a:latin typeface="Verdana" pitchFamily="34" charset="0"/>
        </a:defRPr>
      </a:lvl5pPr>
      <a:lvl6pPr marL="3352287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6pPr>
      <a:lvl7pPr marL="3961794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7pPr>
      <a:lvl8pPr marL="4571300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8pPr>
      <a:lvl9pPr marL="5180808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928"/>
            <a:ext cx="10666611" cy="12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740" tIns="53860" rIns="107740" bIns="538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2" y="1753006"/>
            <a:ext cx="10666611" cy="426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812694" y="1567226"/>
            <a:ext cx="10609469" cy="109562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11998354 h 1000"/>
              <a:gd name="T6" fmla="*/ 0 w 1000"/>
              <a:gd name="T7" fmla="*/ 11998354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07740" tIns="53860" rIns="107740" bIns="53860"/>
          <a:lstStyle/>
          <a:p>
            <a:pPr eaLnBrk="0" hangingPunct="0"/>
            <a:endParaRPr lang="hr-HR" sz="1800">
              <a:solidFill>
                <a:srgbClr val="000000"/>
              </a:solidFill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4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07740" tIns="53860" rIns="107740" bIns="53860"/>
          <a:lstStyle/>
          <a:p>
            <a:pPr eaLnBrk="0" hangingPunct="0">
              <a:defRPr/>
            </a:pPr>
            <a:endParaRPr lang="hr-HR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1"/>
            <a:ext cx="2641256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eaLnBrk="0" hangingPunct="0"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1"/>
            <a:ext cx="3860297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eaLnBrk="0" hangingPunct="0"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1"/>
            <a:ext cx="2641256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975642E-42C9-4779-A7D5-09FD93B91EB7}" type="slidenum">
              <a:rPr lang="hr-HR" altLang="sr-Latn-R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5pPr>
      <a:lvl6pPr marL="542277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6pPr>
      <a:lvl7pPr marL="1084557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7pPr>
      <a:lvl8pPr marL="1626803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8pPr>
      <a:lvl9pPr marL="2169075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9pPr>
    </p:titleStyle>
    <p:bodyStyle>
      <a:lvl1pPr marL="557333" indent="-5573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1077007" indent="-517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100">
          <a:solidFill>
            <a:schemeClr val="tx1"/>
          </a:solidFill>
          <a:latin typeface="+mn-lt"/>
        </a:defRPr>
      </a:lvl2pPr>
      <a:lvl3pPr marL="1547685" indent="-46884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700">
          <a:solidFill>
            <a:schemeClr val="tx1"/>
          </a:solidFill>
          <a:latin typeface="+mn-lt"/>
        </a:defRPr>
      </a:lvl3pPr>
      <a:lvl4pPr marL="2009036" indent="-45942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4pPr>
      <a:lvl5pPr marL="2483509" indent="-47259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3025785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3568056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4110332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4652590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277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557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803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075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34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62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864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8151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a-IN" altLang="sr-Latn-RS"/>
              <a:t>Click to edit Master title style</a:t>
            </a:r>
            <a:endParaRPr lang="en-US" altLang="sr-Latn-R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64" tIns="54127" rIns="108264" bIns="54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a-IN" altLang="sr-Latn-RS"/>
              <a:t>Click to edit Master text styles</a:t>
            </a:r>
          </a:p>
          <a:p>
            <a:pPr lvl="1"/>
            <a:r>
              <a:rPr lang="ta-IN" altLang="sr-Latn-RS"/>
              <a:t>Second level</a:t>
            </a:r>
          </a:p>
          <a:p>
            <a:pPr lvl="2"/>
            <a:r>
              <a:rPr lang="ta-IN" altLang="sr-Latn-RS"/>
              <a:t>Third level</a:t>
            </a:r>
          </a:p>
          <a:p>
            <a:pPr lvl="3"/>
            <a:r>
              <a:rPr lang="ta-IN" altLang="sr-Latn-RS"/>
              <a:t>Fourth level</a:t>
            </a:r>
          </a:p>
          <a:p>
            <a:pPr lvl="4"/>
            <a:r>
              <a:rPr lang="ta-IN" altLang="sr-Latn-RS"/>
              <a:t>Fifth level</a:t>
            </a:r>
            <a:endParaRPr lang="en-US" alt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>
            <a:lvl1pPr defTabSz="543212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81350E-7D9E-4477-81FD-23D0C126683E}" type="datetimeFigureOut">
              <a:rPr lang="en-US" altLang="sr-Latn-RS">
                <a:latin typeface="Calibri" pitchFamily="34" charset="0"/>
                <a:ea typeface="ヒラギノ角ゴ Pro W3" pitchFamily="122" charset="-128"/>
                <a:cs typeface="+mn-cs"/>
              </a:rPr>
              <a:pPr>
                <a:defRPr/>
              </a:pPr>
              <a:t>3/23/2022</a:t>
            </a:fld>
            <a:endParaRPr lang="en-US" altLang="sr-Latn-RS"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264" tIns="54127" rIns="108264" bIns="54127" rtlCol="0" anchor="ctr"/>
          <a:lstStyle>
            <a:lvl1pPr algn="ctr" defTabSz="543212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>
            <a:lvl1pPr algn="r" defTabSz="543212" eaLnBrk="1" hangingPunct="1">
              <a:defRPr sz="14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64386B6-04FC-4813-94A7-1F6CCF28F0C3}" type="slidenum">
              <a:rPr lang="en-US" altLang="sr-Latn-RS">
                <a:latin typeface="Calibri" pitchFamily="34" charset="0"/>
                <a:ea typeface="ヒラギノ角ゴ Pro W3" pitchFamily="122" charset="-128"/>
                <a:cs typeface="+mn-cs"/>
              </a:rPr>
              <a:pPr>
                <a:defRPr/>
              </a:pPr>
              <a:t>‹#›</a:t>
            </a:fld>
            <a:endParaRPr lang="en-US" altLang="sr-Latn-RS"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8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</p:sldLayoutIdLst>
  <p:txStyles>
    <p:titleStyle>
      <a:lvl1pPr algn="ctr" defTabSz="542362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543212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1086426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629620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2172825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406299" indent="-406299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882519" indent="-338268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356848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901099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443460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987631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0844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4054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7258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212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426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962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2825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03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9245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2441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656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875"/>
            <a:ext cx="10666611" cy="12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2" y="1753006"/>
            <a:ext cx="10666611" cy="42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812694" y="1567231"/>
            <a:ext cx="10609469" cy="109563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4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21873" tIns="60935" rIns="121873" bIns="60935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3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3"/>
            <a:ext cx="3860297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3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9pPr>
    </p:titleStyle>
    <p:bodyStyle>
      <a:lvl1pPr marL="626438" indent="-626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1210549" indent="-5819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500">
          <a:solidFill>
            <a:schemeClr val="tx1"/>
          </a:solidFill>
          <a:latin typeface="+mn-lt"/>
        </a:defRPr>
      </a:lvl2pPr>
      <a:lvl3pPr marL="1739635" indent="-52697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100">
          <a:solidFill>
            <a:schemeClr val="tx1"/>
          </a:solidFill>
          <a:latin typeface="+mn-lt"/>
        </a:defRPr>
      </a:lvl3pPr>
      <a:lvl4pPr marL="2258140" indent="-516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700">
          <a:solidFill>
            <a:schemeClr val="tx1"/>
          </a:solidFill>
          <a:latin typeface="+mn-lt"/>
        </a:defRPr>
      </a:lvl4pPr>
      <a:lvl5pPr marL="2791457" indent="-53120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5pPr>
      <a:lvl6pPr marL="3400963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6pPr>
      <a:lvl7pPr marL="4010472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7pPr>
      <a:lvl8pPr marL="4619976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8pPr>
      <a:lvl9pPr marL="5229484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0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5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notesSlide" Target="../notesSlides/notesSlide21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8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9.png"/><Relationship Id="rId12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88.JP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65.png"/><Relationship Id="rId4" Type="http://schemas.openxmlformats.org/officeDocument/2006/relationships/image" Target="../media/image17.jpe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95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26" Type="http://schemas.openxmlformats.org/officeDocument/2006/relationships/image" Target="../media/image39.png"/><Relationship Id="rId3" Type="http://schemas.openxmlformats.org/officeDocument/2006/relationships/video" Target="../media/media1.avi"/><Relationship Id="rId21" Type="http://schemas.openxmlformats.org/officeDocument/2006/relationships/image" Target="../media/image34.jpeg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5" Type="http://schemas.openxmlformats.org/officeDocument/2006/relationships/image" Target="../media/image38.png"/><Relationship Id="rId2" Type="http://schemas.microsoft.com/office/2007/relationships/media" Target="../media/media1.avi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themeOverride" Target="../theme/themeOverride7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4.jpeg"/><Relationship Id="rId24" Type="http://schemas.openxmlformats.org/officeDocument/2006/relationships/image" Target="../media/image37.png"/><Relationship Id="rId5" Type="http://schemas.openxmlformats.org/officeDocument/2006/relationships/video" Target="../media/media2.avi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microsoft.com/office/2007/relationships/media" Target="../media/media2.avi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1.jpeg"/><Relationship Id="rId11" Type="http://schemas.openxmlformats.org/officeDocument/2006/relationships/image" Target="../media/image21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17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J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" y="2"/>
            <a:ext cx="12194158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5406" y="261442"/>
            <a:ext cx="5785784" cy="1969720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l-PL" b="1" dirty="0">
                <a:solidFill>
                  <a:srgbClr val="CED5DD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Baze podataka o građevinama za procjenu rizika od potresa</a:t>
            </a:r>
            <a:endParaRPr lang="hr-HR" b="1" dirty="0">
              <a:solidFill>
                <a:srgbClr val="CED5DD">
                  <a:lumMod val="25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7741" y="45418"/>
            <a:ext cx="3176137" cy="4431932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Marta Šavor Novak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Mario Uroš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Baniček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Alen Kadić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Lončar Jamičić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Nika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Rakas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Ivan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Kosalec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Karlo Jandrić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Thomas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Tätzsch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Katarina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Holek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b="1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Josip Atalić</a:t>
            </a:r>
          </a:p>
          <a:p>
            <a:pPr algn="r">
              <a:buFont typeface="Wingdings" pitchFamily="2" charset="2"/>
              <a:buNone/>
              <a:defRPr/>
            </a:pP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946729"/>
            <a:ext cx="3934965" cy="372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/>
          <a:stretch/>
        </p:blipFill>
        <p:spPr bwMode="auto">
          <a:xfrm>
            <a:off x="7145701" y="5372673"/>
            <a:ext cx="4982666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90679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1" descr="DKU 21 pozadina2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1183013" y="6526136"/>
            <a:ext cx="901583" cy="2889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1pPr>
            <a:lvl2pPr marL="884352" indent="-340135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2pPr>
            <a:lvl3pPr marL="1360540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3pPr>
            <a:lvl4pPr marL="1904757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4pPr>
            <a:lvl5pPr marL="2448972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5pPr>
            <a:lvl6pPr marL="2993188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6pPr>
            <a:lvl7pPr marL="3537405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7pPr>
            <a:lvl8pPr marL="4081621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8pPr>
            <a:lvl9pPr marL="4625836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9pPr>
          </a:lstStyle>
          <a:p>
            <a:pPr defTabSz="542327"/>
            <a:fld id="{047D3B34-5573-430E-A7EA-9A62C2B81267}" type="slidenum">
              <a:rPr lang="sr-Latn-RS" altLang="sr-Latn-RS">
                <a:solidFill>
                  <a:srgbClr val="898989"/>
                </a:solidFill>
                <a:latin typeface="Myriad Pro" pitchFamily="34" charset="0"/>
              </a:rPr>
              <a:pPr defTabSz="542327"/>
              <a:t>10</a:t>
            </a:fld>
            <a:endParaRPr lang="sr-Latn-RS" altLang="sr-Latn-RS">
              <a:solidFill>
                <a:srgbClr val="898989"/>
              </a:solidFill>
              <a:latin typeface="Myriad Pro" pitchFamily="34" charset="0"/>
            </a:endParaRPr>
          </a:p>
        </p:txBody>
      </p:sp>
      <p:pic>
        <p:nvPicPr>
          <p:cNvPr id="2447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"/>
          <a:stretch>
            <a:fillRect/>
          </a:stretch>
        </p:blipFill>
        <p:spPr bwMode="auto">
          <a:xfrm>
            <a:off x="2" y="1"/>
            <a:ext cx="12186180" cy="63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1" name="Rectangle 12"/>
          <p:cNvSpPr>
            <a:spLocks noChangeArrowheads="1"/>
          </p:cNvSpPr>
          <p:nvPr/>
        </p:nvSpPr>
        <p:spPr bwMode="auto">
          <a:xfrm>
            <a:off x="4230" y="6289993"/>
            <a:ext cx="12181951" cy="555567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 lIns="108244" tIns="54117" rIns="108244" bIns="54117">
            <a:spAutoFit/>
          </a:bodyPr>
          <a:lstStyle>
            <a:lvl1pPr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9pPr>
          </a:lstStyle>
          <a:p>
            <a:pPr algn="ctr" eaLnBrk="0" hangingPunct="0"/>
            <a:r>
              <a:rPr lang="hr-HR" altLang="sr-Latn-RS" sz="2900" b="1" dirty="0">
                <a:solidFill>
                  <a:srgbClr val="000000"/>
                </a:solidFill>
                <a:cs typeface="+mn-cs"/>
              </a:rPr>
              <a:t>... ključni iskorak !!!</a:t>
            </a:r>
          </a:p>
        </p:txBody>
      </p:sp>
    </p:spTree>
    <p:extLst>
      <p:ext uri="{BB962C8B-B14F-4D97-AF65-F5344CB8AC3E}">
        <p14:creationId xmlns:p14="http://schemas.microsoft.com/office/powerpoint/2010/main" val="345054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Plan</a:t>
            </a:r>
          </a:p>
        </p:txBody>
      </p:sp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id="{1F21A17E-FA28-48A3-AB5A-BBC1DE17C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" y="733438"/>
            <a:ext cx="12172628" cy="2942469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27C38C83-FA80-43FD-BB4D-3E1BAE7F7EA0}"/>
              </a:ext>
            </a:extLst>
          </p:cNvPr>
          <p:cNvSpPr/>
          <p:nvPr/>
        </p:nvSpPr>
        <p:spPr>
          <a:xfrm>
            <a:off x="4799062" y="4617578"/>
            <a:ext cx="722937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3: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kreiranje BAZE PODATAKA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98465EF-53D4-41E0-B931-464FD84B9E4E}"/>
              </a:ext>
            </a:extLst>
          </p:cNvPr>
          <p:cNvSpPr/>
          <p:nvPr/>
        </p:nvSpPr>
        <p:spPr>
          <a:xfrm>
            <a:off x="2134766" y="3967164"/>
            <a:ext cx="9893668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1: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analiza postojećih METODOLOGIJA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(podloga za prikupljanje podataka)</a:t>
            </a:r>
            <a:endParaRPr lang="hr-HR" sz="2400" b="1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03A0DD0-AD37-4FCB-B268-143E3AA1159B}"/>
              </a:ext>
            </a:extLst>
          </p:cNvPr>
          <p:cNvSpPr/>
          <p:nvPr/>
        </p:nvSpPr>
        <p:spPr>
          <a:xfrm>
            <a:off x="118542" y="5267992"/>
            <a:ext cx="6984775" cy="46166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2: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definiranje hazarda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(različiti izvještaji)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103A0DD0-AD37-4FCB-B268-143E3AA1159B}"/>
              </a:ext>
            </a:extLst>
          </p:cNvPr>
          <p:cNvSpPr/>
          <p:nvPr/>
        </p:nvSpPr>
        <p:spPr>
          <a:xfrm>
            <a:off x="5043659" y="5950074"/>
            <a:ext cx="6984775" cy="46166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4: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proračun rizika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(konačni rezultat)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’’Natječajni’’ atributi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1BB6BB0-8BA3-4336-A1DC-69285940E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50" y="837506"/>
            <a:ext cx="9888808" cy="6022082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2DC6621C-3E75-42CD-A6B6-5FDAAA1FFE7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09854" y="5894547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35 atributa</a:t>
            </a:r>
          </a:p>
        </p:txBody>
      </p:sp>
    </p:spTree>
    <p:extLst>
      <p:ext uri="{BB962C8B-B14F-4D97-AF65-F5344CB8AC3E}">
        <p14:creationId xmlns:p14="http://schemas.microsoft.com/office/powerpoint/2010/main" val="281253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DAC2422-48F0-461C-A149-B2C2533299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3"/>
          <a:stretch/>
        </p:blipFill>
        <p:spPr>
          <a:xfrm>
            <a:off x="-7302" y="710049"/>
            <a:ext cx="12190413" cy="6238950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Studija za saniranje posljedica potresa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DC6621C-3E75-42CD-A6B6-5FDAAA1FFE7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153127" y="5856645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’’studija’’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AE6873A5-93B0-456C-8BD2-F40562CA5033}"/>
              </a:ext>
            </a:extLst>
          </p:cNvPr>
          <p:cNvSpPr/>
          <p:nvPr/>
        </p:nvSpPr>
        <p:spPr bwMode="auto">
          <a:xfrm>
            <a:off x="9961418" y="765498"/>
            <a:ext cx="2182460" cy="151216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’’Natječajni atributi’’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8BCB47-1DCA-4D72-ACAD-91925B7EF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11" y="814136"/>
            <a:ext cx="9486443" cy="6045452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86D1CD98-B67B-4B14-A985-500CAA9AF2C8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09937" y="6080770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’’atributi’’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33375E3-3F10-4095-BF76-71EDBCB7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b="16977"/>
          <a:stretch>
            <a:fillRect/>
          </a:stretch>
        </p:blipFill>
        <p:spPr bwMode="auto">
          <a:xfrm>
            <a:off x="3111599" y="860526"/>
            <a:ext cx="8903520" cy="4925781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0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’’Natječajne građevine’’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0516BA9-8C98-471D-9F7C-025A6134F394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859684" y="1625152"/>
            <a:ext cx="2056422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&gt; 300.000 građevina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35B4E20-D197-4448-BC55-DC0758B82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" y="816911"/>
            <a:ext cx="9624850" cy="6022082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CAE3A0E8-19DD-43FC-AE86-431311FD5321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09901" y="5936202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DKP?</a:t>
            </a:r>
          </a:p>
        </p:txBody>
      </p:sp>
    </p:spTree>
    <p:extLst>
      <p:ext uri="{BB962C8B-B14F-4D97-AF65-F5344CB8AC3E}">
        <p14:creationId xmlns:p14="http://schemas.microsoft.com/office/powerpoint/2010/main" val="1779109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’’Natječajne građevine’’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381D8A-9E5E-4890-A9EC-D6E200286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E6AA698C-3F08-4C97-9D84-A55097AE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086" y="5662042"/>
            <a:ext cx="6624736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mogućnosti </a:t>
            </a: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ArcGIS</a:t>
            </a: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-a</a:t>
            </a:r>
          </a:p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(mapiranje, </a:t>
            </a:r>
            <a:r>
              <a:rPr lang="hr-HR" altLang="sr-Latn-RS" sz="2400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vizulizacija</a:t>
            </a:r>
            <a:r>
              <a:rPr lang="hr-HR" altLang="sr-Latn-RS" sz="24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, analize, nadzorne ploče, ...)</a:t>
            </a:r>
          </a:p>
        </p:txBody>
      </p:sp>
    </p:spTree>
    <p:extLst>
      <p:ext uri="{BB962C8B-B14F-4D97-AF65-F5344CB8AC3E}">
        <p14:creationId xmlns:p14="http://schemas.microsoft.com/office/powerpoint/2010/main" val="56699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’’Natječajne građevine’’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32A5924-CAF9-4E07-BD0C-2CC03C7A4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5498"/>
            <a:ext cx="7155460" cy="6094090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9B89FA2D-F8EA-4D51-A9FB-657CD28E9384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84096" y="4781810"/>
            <a:ext cx="1677795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ArcGIS</a:t>
            </a: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 Online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594C0CF-97AB-41B6-8252-A6EB61E13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334" y="710049"/>
            <a:ext cx="4940527" cy="3591526"/>
          </a:xfrm>
          <a:prstGeom prst="rect">
            <a:avLst/>
          </a:prstGeom>
        </p:spPr>
      </p:pic>
      <p:pic>
        <p:nvPicPr>
          <p:cNvPr id="8" name="Slika 7" descr="Slika na kojoj se prikazuje tekst, monitor, elektronički, zaslon&#10;&#10;Opis je automatski generiran">
            <a:extLst>
              <a:ext uri="{FF2B5EF4-FFF2-40B4-BE49-F238E27FC236}">
                <a16:creationId xmlns:a16="http://schemas.microsoft.com/office/drawing/2014/main" id="{9680D8EF-F431-4F63-BB9B-2FC90949FB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38453" r="26206" b="9060"/>
          <a:stretch/>
        </p:blipFill>
        <p:spPr>
          <a:xfrm>
            <a:off x="7274001" y="4373035"/>
            <a:ext cx="4916411" cy="25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62AA003F-DF96-46A7-9607-51E118CEA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733260"/>
            <a:ext cx="4946883" cy="610917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5FDEDF39-5B52-4093-906E-529ADE7FF2C7}"/>
              </a:ext>
            </a:extLst>
          </p:cNvPr>
          <p:cNvSpPr/>
          <p:nvPr/>
        </p:nvSpPr>
        <p:spPr bwMode="auto">
          <a:xfrm>
            <a:off x="72725" y="1764086"/>
            <a:ext cx="2592288" cy="18722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67">
            <a:extLst>
              <a:ext uri="{FF2B5EF4-FFF2-40B4-BE49-F238E27FC236}">
                <a16:creationId xmlns:a16="http://schemas.microsoft.com/office/drawing/2014/main" id="{379E48A3-850B-4F30-8389-B107317EB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086" y="1599484"/>
            <a:ext cx="7043033" cy="51125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6304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17215C8-2E4E-4B85-954E-408538B2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" y="738569"/>
            <a:ext cx="4135065" cy="595007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DCB765D-122A-4AF5-95DC-2C0A348D5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573" y="1701602"/>
            <a:ext cx="9013996" cy="4225215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B8F5BD94-43D8-43DC-822D-0DCABFC6224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83563" y="6022504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79 stranica</a:t>
            </a:r>
          </a:p>
        </p:txBody>
      </p:sp>
    </p:spTree>
    <p:extLst>
      <p:ext uri="{BB962C8B-B14F-4D97-AF65-F5344CB8AC3E}">
        <p14:creationId xmlns:p14="http://schemas.microsoft.com/office/powerpoint/2010/main" val="400330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J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" y="2"/>
            <a:ext cx="12194158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5406" y="261442"/>
            <a:ext cx="5785784" cy="1969720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l-PL" b="1" dirty="0">
                <a:solidFill>
                  <a:srgbClr val="CED5DD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Baze podataka o građevinama za procjenu rizika od potresa</a:t>
            </a:r>
            <a:endParaRPr lang="hr-HR" b="1" dirty="0">
              <a:solidFill>
                <a:srgbClr val="CED5DD">
                  <a:lumMod val="25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7741" y="45418"/>
            <a:ext cx="3176137" cy="4431932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Marta Šavor Novak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Mario Uroš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Baniček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Alen Kadić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Lončar Jamičić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Nika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Rakas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Ivan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Kosalec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Karlo Jandrić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Thomas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Tätzsch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Katarina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Holek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b="1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Josip Atalić</a:t>
            </a:r>
          </a:p>
          <a:p>
            <a:pPr algn="r">
              <a:buFont typeface="Wingdings" pitchFamily="2" charset="2"/>
              <a:buNone/>
              <a:defRPr/>
            </a:pP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946729"/>
            <a:ext cx="3934965" cy="372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/>
          <a:stretch/>
        </p:blipFill>
        <p:spPr bwMode="auto">
          <a:xfrm>
            <a:off x="7145701" y="5372673"/>
            <a:ext cx="4982666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88423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96D00F8-F478-44F6-BEAE-4DBDE306F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46" y="817971"/>
            <a:ext cx="3836217" cy="60220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DEFCAF8-6C13-43A3-9AF6-F13CCE5EA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23" y="710049"/>
            <a:ext cx="3569890" cy="60220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64C61BE-31DA-4D0E-AE08-B1A8FB0ED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4" y="754242"/>
            <a:ext cx="1702062" cy="6149539"/>
          </a:xfrm>
          <a:prstGeom prst="rect">
            <a:avLst/>
          </a:prstGeom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3A8221B2-78E7-495C-98AB-B00A2FB30147}"/>
              </a:ext>
            </a:extLst>
          </p:cNvPr>
          <p:cNvSpPr/>
          <p:nvPr/>
        </p:nvSpPr>
        <p:spPr>
          <a:xfrm rot="21222162">
            <a:off x="133435" y="2198207"/>
            <a:ext cx="3455653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 iz natječaja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910CCEA9-56C2-4C5E-900E-361B467E0423}"/>
              </a:ext>
            </a:extLst>
          </p:cNvPr>
          <p:cNvSpPr/>
          <p:nvPr/>
        </p:nvSpPr>
        <p:spPr>
          <a:xfrm rot="21222162">
            <a:off x="3317063" y="4998493"/>
            <a:ext cx="3682109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 iz metodologije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4D449EB-07EC-461D-8D73-F3EBB9E76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860" y="113557"/>
            <a:ext cx="6095345" cy="4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5FBA323-3DF3-4946-9695-655A44149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278" y="837506"/>
            <a:ext cx="5400600" cy="59743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6A6F415-DD68-4E0F-9006-40CC64A4D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3" y="754205"/>
            <a:ext cx="4295006" cy="6118358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85D23563-F2D5-4247-9ACE-2842354A608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3608511" y="1829471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brošura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AE45327-221F-4C47-BBC9-4AFC09066D2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552727" y="4454387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E-upis</a:t>
            </a:r>
          </a:p>
        </p:txBody>
      </p:sp>
    </p:spTree>
    <p:extLst>
      <p:ext uri="{BB962C8B-B14F-4D97-AF65-F5344CB8AC3E}">
        <p14:creationId xmlns:p14="http://schemas.microsoft.com/office/powerpoint/2010/main" val="152816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10" name="Content Placeholder 34">
            <a:extLst>
              <a:ext uri="{FF2B5EF4-FFF2-40B4-BE49-F238E27FC236}">
                <a16:creationId xmlns:a16="http://schemas.microsoft.com/office/drawing/2014/main" id="{440ED67B-3765-47FF-B2BA-133A0E250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394161"/>
              </p:ext>
            </p:extLst>
          </p:nvPr>
        </p:nvGraphicFramePr>
        <p:xfrm>
          <a:off x="262558" y="981522"/>
          <a:ext cx="10441160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Content Placeholder 34">
            <a:extLst>
              <a:ext uri="{FF2B5EF4-FFF2-40B4-BE49-F238E27FC236}">
                <a16:creationId xmlns:a16="http://schemas.microsoft.com/office/drawing/2014/main" id="{77BEEE3F-5DFB-4987-BF28-16656B2C4E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781079"/>
              </p:ext>
            </p:extLst>
          </p:nvPr>
        </p:nvGraphicFramePr>
        <p:xfrm>
          <a:off x="262558" y="3789834"/>
          <a:ext cx="10441160" cy="297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827203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52F3B0E8-FA3F-48DE-B21B-820993EC1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3113"/>
            <a:ext cx="7499598" cy="6039126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02876545-B65B-40A1-90D0-B904A2EA476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760640" y="3076390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Adresa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70FED0B-66C7-4A3D-8458-6CAF23F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777" y="810820"/>
            <a:ext cx="4566536" cy="60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6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F9BE347-CDBB-4A71-BD07-1BC1FA65D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" y="774715"/>
            <a:ext cx="4158320" cy="60398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B8C096C-37EF-4681-AAAA-AA8D98F1C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982" y="775969"/>
            <a:ext cx="4249201" cy="606736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6B93B5-DAEF-4A1E-89C2-C8BC5C6D6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954" y="774715"/>
            <a:ext cx="4215380" cy="6091148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56232" y="2942219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’’godine’’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468335" y="4016258"/>
            <a:ext cx="3206418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namjena/vlasništvo/...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001018" y="1497413"/>
            <a:ext cx="1998286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</a:t>
            </a: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katnost</a:t>
            </a: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314771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8B00B66E-7F17-43D5-AF52-43F17C19C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000" y="768438"/>
            <a:ext cx="4104297" cy="59196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0FBBC9A-BBFB-4494-808E-1C28DF21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9" y="768439"/>
            <a:ext cx="4307238" cy="6091149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10358" y="1863498"/>
            <a:ext cx="2975475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nosiva konstrukcija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466900" y="3998417"/>
            <a:ext cx="3429771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međukatna konstrukcija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36B49FF-567F-45F5-A667-0D57F9020A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596"/>
          <a:stretch/>
        </p:blipFill>
        <p:spPr>
          <a:xfrm>
            <a:off x="8327454" y="768438"/>
            <a:ext cx="3816424" cy="60911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202638" y="2567027"/>
            <a:ext cx="2768256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konstrukcija krova</a:t>
            </a:r>
          </a:p>
        </p:txBody>
      </p:sp>
    </p:spTree>
    <p:extLst>
      <p:ext uri="{BB962C8B-B14F-4D97-AF65-F5344CB8AC3E}">
        <p14:creationId xmlns:p14="http://schemas.microsoft.com/office/powerpoint/2010/main" val="287335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6C0F13F-702A-4712-BDB2-0BE7EEF2C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8437"/>
            <a:ext cx="4298729" cy="6091151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2233501" y="4668904"/>
            <a:ext cx="2037587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položaj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7656293-AF4D-43BE-913D-5FC94607A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69" y="1197546"/>
            <a:ext cx="3839894" cy="5662042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937298" y="1807476"/>
            <a:ext cx="1919888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oblik tlocrta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2770C8D-EE6B-44C5-96A1-3D003E20E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71" y="765331"/>
            <a:ext cx="4241132" cy="60911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34922" y="4323669"/>
            <a:ext cx="2222939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’’nepravilnost’’</a:t>
            </a:r>
          </a:p>
        </p:txBody>
      </p:sp>
    </p:spTree>
    <p:extLst>
      <p:ext uri="{BB962C8B-B14F-4D97-AF65-F5344CB8AC3E}">
        <p14:creationId xmlns:p14="http://schemas.microsoft.com/office/powerpoint/2010/main" val="104550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DB71A6B-BE73-4117-B03C-46B695428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9" y="768438"/>
            <a:ext cx="4235771" cy="6091151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351649" y="2797318"/>
            <a:ext cx="2045368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’’energetska’’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CE737F0-B7A4-418F-8A37-0DD0F8EA4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004" y="768438"/>
            <a:ext cx="4222450" cy="6091152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625574" y="5092469"/>
            <a:ext cx="193139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’’požar’’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656AB48-69BE-4AAA-AE3A-1A5E352F4A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20"/>
          <a:stretch/>
        </p:blipFill>
        <p:spPr>
          <a:xfrm>
            <a:off x="8245481" y="768435"/>
            <a:ext cx="3930703" cy="6091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585511" y="3802579"/>
            <a:ext cx="2009689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instalacije</a:t>
            </a:r>
          </a:p>
        </p:txBody>
      </p:sp>
    </p:spTree>
    <p:extLst>
      <p:ext uri="{BB962C8B-B14F-4D97-AF65-F5344CB8AC3E}">
        <p14:creationId xmlns:p14="http://schemas.microsoft.com/office/powerpoint/2010/main" val="251108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CD93723-53DB-4C88-B510-22A5439F6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1" y="768434"/>
            <a:ext cx="4208342" cy="609115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829807" y="4907803"/>
            <a:ext cx="2045368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završne napomene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5574324-B37D-490D-884C-5A7ACCD6C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014" y="768434"/>
            <a:ext cx="4208343" cy="6032975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6541748" y="1460479"/>
            <a:ext cx="1689797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’’kraj’’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7F36F14-7F24-440A-883B-B6731220BDA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076154" y="5812739"/>
            <a:ext cx="2835264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&gt; 50 atributa</a:t>
            </a:r>
          </a:p>
        </p:txBody>
      </p:sp>
    </p:spTree>
    <p:extLst>
      <p:ext uri="{BB962C8B-B14F-4D97-AF65-F5344CB8AC3E}">
        <p14:creationId xmlns:p14="http://schemas.microsoft.com/office/powerpoint/2010/main" val="375925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 za ’’inženjere/terence’’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0A48632-A62D-4BFD-8AE8-DFA913051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4272"/>
            <a:ext cx="9570581" cy="614953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95EE26-AC3B-4691-914A-FE719867F4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47022" y="1557586"/>
            <a:ext cx="7552923" cy="453650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E399664A-6E0E-4BE7-8D3A-402D1A11AD4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086047" y="5939436"/>
            <a:ext cx="2835264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&gt; 100 atributa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64D45-8289-4C42-ADFD-FF09CC85E94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950429" y="3154508"/>
            <a:ext cx="7443422" cy="894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kompletiranje podataka </a:t>
            </a:r>
          </a:p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0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(preliminarni pregledi, postojeće procjene rizika, arhiv, građani, ...) </a:t>
            </a:r>
          </a:p>
        </p:txBody>
      </p:sp>
    </p:spTree>
    <p:extLst>
      <p:ext uri="{BB962C8B-B14F-4D97-AF65-F5344CB8AC3E}">
        <p14:creationId xmlns:p14="http://schemas.microsoft.com/office/powerpoint/2010/main" val="3088104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Procjene rizika od potresa 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r="23118" b="41176"/>
          <a:stretch/>
        </p:blipFill>
        <p:spPr bwMode="auto">
          <a:xfrm>
            <a:off x="910630" y="1701602"/>
            <a:ext cx="10007745" cy="18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r="23118" b="20439"/>
          <a:stretch/>
        </p:blipFill>
        <p:spPr bwMode="auto">
          <a:xfrm>
            <a:off x="910630" y="3622458"/>
            <a:ext cx="10155160" cy="4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861EDAAC-295D-4BA9-BFB6-48F377B8D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93" y="837506"/>
            <a:ext cx="11939677" cy="830962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 lIns="91406" tIns="45703" rIns="91406" bIns="45703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b="1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R</a:t>
            </a:r>
            <a:r>
              <a:rPr lang="vi-VN" altLang="sr-Latn-RS" sz="2400" b="1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izik od potresa </a:t>
            </a:r>
            <a:r>
              <a:rPr lang="vi-VN" altLang="sr-Latn-RS" sz="2400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se u pravilu definira kao kombinacija samih </a:t>
            </a:r>
            <a:r>
              <a:rPr lang="vi-VN" altLang="sr-Latn-RS" sz="2400" b="1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posljedica događaja </a:t>
            </a:r>
            <a:r>
              <a:rPr lang="vi-VN" altLang="sr-Latn-RS" sz="2400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i odgovarajuće </a:t>
            </a:r>
            <a:r>
              <a:rPr lang="vi-VN" altLang="sr-Latn-RS" sz="2400" b="1" dirty="0">
                <a:solidFill>
                  <a:srgbClr val="002060"/>
                </a:solidFill>
                <a:latin typeface="Calibri" panose="020F0502020204030204"/>
                <a:cs typeface="Times New Roman" pitchFamily="18" charset="0"/>
              </a:rPr>
              <a:t>vjerojatnosti njihove pojave</a:t>
            </a:r>
            <a:endParaRPr lang="hr-HR" altLang="sr-Latn-RS" sz="1500" dirty="0">
              <a:solidFill>
                <a:srgbClr val="002060"/>
              </a:solidFill>
              <a:latin typeface="Calibri" panose="020F0502020204030204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7628" r="72727" b="4987"/>
          <a:stretch/>
        </p:blipFill>
        <p:spPr bwMode="auto">
          <a:xfrm>
            <a:off x="1630710" y="4233273"/>
            <a:ext cx="2520280" cy="25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06" y="4390089"/>
            <a:ext cx="3880092" cy="229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2D2996C-83CA-4C72-966D-03C385DB4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7025" r="46173" b="4273"/>
          <a:stretch/>
        </p:blipFill>
        <p:spPr bwMode="auto">
          <a:xfrm>
            <a:off x="5087094" y="4233273"/>
            <a:ext cx="2448272" cy="247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0">
            <a:extLst>
              <a:ext uri="{FF2B5EF4-FFF2-40B4-BE49-F238E27FC236}">
                <a16:creationId xmlns:a16="http://schemas.microsoft.com/office/drawing/2014/main" id="{1DF4F85A-B044-44D8-9933-E91D1A7C4A65}"/>
              </a:ext>
            </a:extLst>
          </p:cNvPr>
          <p:cNvSpPr/>
          <p:nvPr/>
        </p:nvSpPr>
        <p:spPr bwMode="auto">
          <a:xfrm>
            <a:off x="4583038" y="1761875"/>
            <a:ext cx="3240360" cy="494728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0897" tIns="45444" rIns="90897" bIns="45444" anchor="ctr"/>
          <a:lstStyle/>
          <a:p>
            <a:pPr defTabSz="912172" eaLnBrk="0" hangingPunct="0">
              <a:defRPr/>
            </a:pPr>
            <a:endParaRPr lang="hr-HR" sz="18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1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ka 37">
            <a:extLst>
              <a:ext uri="{FF2B5EF4-FFF2-40B4-BE49-F238E27FC236}">
                <a16:creationId xmlns:a16="http://schemas.microsoft.com/office/drawing/2014/main" id="{38D5C824-5C56-4BA4-96B1-C916775E0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69"/>
          <a:stretch/>
        </p:blipFill>
        <p:spPr>
          <a:xfrm>
            <a:off x="7628592" y="4230160"/>
            <a:ext cx="4561821" cy="263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Procjena rizika</a:t>
            </a:r>
          </a:p>
        </p:txBody>
      </p:sp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D212CD73-C03A-48BA-99F2-C7C4704A6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10351" r="69306" b="66796"/>
          <a:stretch/>
        </p:blipFill>
        <p:spPr>
          <a:xfrm>
            <a:off x="304838" y="1927002"/>
            <a:ext cx="3312367" cy="2670756"/>
          </a:xfrm>
          <a:prstGeom prst="rect">
            <a:avLst/>
          </a:prstGeom>
        </p:spPr>
      </p:pic>
      <p:pic>
        <p:nvPicPr>
          <p:cNvPr id="6" name="Slika 5" descr="Slika na kojoj se prikazuje tekst, boca&#10;&#10;Opis je automatski generiran">
            <a:extLst>
              <a:ext uri="{FF2B5EF4-FFF2-40B4-BE49-F238E27FC236}">
                <a16:creationId xmlns:a16="http://schemas.microsoft.com/office/drawing/2014/main" id="{7D821BEB-8748-4D65-921D-BA54D73A7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68" y="5205690"/>
            <a:ext cx="2869062" cy="1647537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9D464B25-CFDA-4331-B09E-6D98BD127DF3}"/>
              </a:ext>
            </a:extLst>
          </p:cNvPr>
          <p:cNvSpPr/>
          <p:nvPr/>
        </p:nvSpPr>
        <p:spPr>
          <a:xfrm>
            <a:off x="304837" y="1105566"/>
            <a:ext cx="3312368" cy="830997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BAZA PODATAKA </a:t>
            </a:r>
            <a:r>
              <a:rPr lang="hr-HR" sz="2400" b="1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’’trokutića’’</a:t>
            </a:r>
          </a:p>
        </p:txBody>
      </p:sp>
      <p:pic>
        <p:nvPicPr>
          <p:cNvPr id="12" name="Slika 11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C7464E1E-1245-4B35-B736-CAD7623A5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093" y="3058449"/>
            <a:ext cx="144016" cy="147015"/>
          </a:xfrm>
          <a:prstGeom prst="rect">
            <a:avLst/>
          </a:prstGeom>
        </p:spPr>
      </p:pic>
      <p:pic>
        <p:nvPicPr>
          <p:cNvPr id="13" name="Slika 12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3642624B-87C8-4697-B4C6-F863250B5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085" y="3024057"/>
            <a:ext cx="144016" cy="147015"/>
          </a:xfrm>
          <a:prstGeom prst="rect">
            <a:avLst/>
          </a:prstGeom>
        </p:spPr>
      </p:pic>
      <p:pic>
        <p:nvPicPr>
          <p:cNvPr id="14" name="Slika 13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C8DFD81D-F3B8-4EF1-B625-778A6F579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178" y="3063701"/>
            <a:ext cx="144016" cy="147015"/>
          </a:xfrm>
          <a:prstGeom prst="rect">
            <a:avLst/>
          </a:prstGeom>
        </p:spPr>
      </p:pic>
      <p:pic>
        <p:nvPicPr>
          <p:cNvPr id="15" name="Slika 14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44B4BF05-F1AA-4EBF-B791-72162ECC7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686" y="3510403"/>
            <a:ext cx="486618" cy="496751"/>
          </a:xfrm>
          <a:prstGeom prst="rect">
            <a:avLst/>
          </a:prstGeom>
        </p:spPr>
      </p:pic>
      <p:pic>
        <p:nvPicPr>
          <p:cNvPr id="16" name="Slika 15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86A4783E-DEB8-4CD4-83AA-44046DE35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400" y="4115707"/>
            <a:ext cx="144016" cy="147015"/>
          </a:xfrm>
          <a:prstGeom prst="rect">
            <a:avLst/>
          </a:prstGeom>
        </p:spPr>
      </p:pic>
      <p:pic>
        <p:nvPicPr>
          <p:cNvPr id="17" name="Slika 16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B289FE22-2434-4FDE-8DF4-5A41A51BC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296" y="4115706"/>
            <a:ext cx="144016" cy="147015"/>
          </a:xfrm>
          <a:prstGeom prst="rect">
            <a:avLst/>
          </a:prstGeom>
        </p:spPr>
      </p:pic>
      <p:pic>
        <p:nvPicPr>
          <p:cNvPr id="18" name="Slika 17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F4F35853-E503-4900-8F5D-5F909B7F7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803" y="3148459"/>
            <a:ext cx="144016" cy="147015"/>
          </a:xfrm>
          <a:prstGeom prst="rect">
            <a:avLst/>
          </a:prstGeom>
        </p:spPr>
      </p:pic>
      <p:pic>
        <p:nvPicPr>
          <p:cNvPr id="19" name="Slika 18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9359EFD0-2DBB-4782-97B5-017EE7028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885" y="3328857"/>
            <a:ext cx="144016" cy="147015"/>
          </a:xfrm>
          <a:prstGeom prst="rect">
            <a:avLst/>
          </a:prstGeom>
        </p:spPr>
      </p:pic>
      <p:pic>
        <p:nvPicPr>
          <p:cNvPr id="20" name="Slika 19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2AEA88C9-BA4F-499D-93F7-409FA8399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285" y="3481257"/>
            <a:ext cx="144016" cy="147015"/>
          </a:xfrm>
          <a:prstGeom prst="rect">
            <a:avLst/>
          </a:prstGeom>
        </p:spPr>
      </p:pic>
      <p:pic>
        <p:nvPicPr>
          <p:cNvPr id="21" name="Slika 20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BBC1D2AB-C406-470D-8E02-5D4CB051E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485" y="3398187"/>
            <a:ext cx="144016" cy="147015"/>
          </a:xfrm>
          <a:prstGeom prst="rect">
            <a:avLst/>
          </a:prstGeom>
        </p:spPr>
      </p:pic>
      <p:pic>
        <p:nvPicPr>
          <p:cNvPr id="22" name="Slika 21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0A4E19B2-68B8-48D3-8A72-0C063262D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685" y="3633657"/>
            <a:ext cx="144016" cy="147015"/>
          </a:xfrm>
          <a:prstGeom prst="rect">
            <a:avLst/>
          </a:prstGeom>
        </p:spPr>
      </p:pic>
      <p:pic>
        <p:nvPicPr>
          <p:cNvPr id="23" name="Slika 22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811F09A6-66C3-4588-B514-5DC9D3522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941" y="3634513"/>
            <a:ext cx="144016" cy="147015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2BF0731E-0F5E-4A74-B34B-73EB31FB8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956" y="802645"/>
            <a:ext cx="1624370" cy="2549932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57BEBFF0-3FF2-4662-BC60-B47AE9A31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5447" y="3064544"/>
            <a:ext cx="1041247" cy="3762019"/>
          </a:xfrm>
          <a:prstGeom prst="rect">
            <a:avLst/>
          </a:prstGeom>
        </p:spPr>
      </p:pic>
      <p:sp>
        <p:nvSpPr>
          <p:cNvPr id="29" name="Desna vitičasta zagrada 28">
            <a:extLst>
              <a:ext uri="{FF2B5EF4-FFF2-40B4-BE49-F238E27FC236}">
                <a16:creationId xmlns:a16="http://schemas.microsoft.com/office/drawing/2014/main" id="{162E4931-93C3-4C65-835D-E1ECAE294FDA}"/>
              </a:ext>
            </a:extLst>
          </p:cNvPr>
          <p:cNvSpPr/>
          <p:nvPr/>
        </p:nvSpPr>
        <p:spPr bwMode="auto">
          <a:xfrm rot="10800000">
            <a:off x="4998992" y="921653"/>
            <a:ext cx="463188" cy="5790291"/>
          </a:xfrm>
          <a:prstGeom prst="rightBrace">
            <a:avLst>
              <a:gd name="adj1" fmla="val 8333"/>
              <a:gd name="adj2" fmla="val 50251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hr-HR" sz="300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E5346EAD-14A6-4560-909A-701E75EFAFCF}"/>
              </a:ext>
            </a:extLst>
          </p:cNvPr>
          <p:cNvSpPr/>
          <p:nvPr/>
        </p:nvSpPr>
        <p:spPr>
          <a:xfrm rot="21222162">
            <a:off x="5488824" y="3352424"/>
            <a:ext cx="1667212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3BEA6598-C600-46D5-BC2C-1D684BF7682E}"/>
              </a:ext>
            </a:extLst>
          </p:cNvPr>
          <p:cNvSpPr/>
          <p:nvPr/>
        </p:nvSpPr>
        <p:spPr>
          <a:xfrm>
            <a:off x="8547004" y="66884"/>
            <a:ext cx="3591628" cy="830997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prikupljanje ulaznih podataka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D8B2AEFB-6A6B-4668-961F-0DA5B729DC20}"/>
              </a:ext>
            </a:extLst>
          </p:cNvPr>
          <p:cNvSpPr/>
          <p:nvPr/>
        </p:nvSpPr>
        <p:spPr>
          <a:xfrm>
            <a:off x="7679383" y="3776321"/>
            <a:ext cx="44881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analiza rizika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4" name="Desna vitičasta zagrada 33">
            <a:extLst>
              <a:ext uri="{FF2B5EF4-FFF2-40B4-BE49-F238E27FC236}">
                <a16:creationId xmlns:a16="http://schemas.microsoft.com/office/drawing/2014/main" id="{53EE3486-86E1-4288-A68C-A79F6BCF0D12}"/>
              </a:ext>
            </a:extLst>
          </p:cNvPr>
          <p:cNvSpPr/>
          <p:nvPr/>
        </p:nvSpPr>
        <p:spPr bwMode="auto">
          <a:xfrm rot="16200000">
            <a:off x="1840606" y="3514677"/>
            <a:ext cx="463188" cy="3090014"/>
          </a:xfrm>
          <a:prstGeom prst="rightBrace">
            <a:avLst>
              <a:gd name="adj1" fmla="val 8333"/>
              <a:gd name="adj2" fmla="val 50251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hr-HR" sz="300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DC69BC24-DAB8-44C5-934C-E89AB5FE8E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4914" y="853439"/>
            <a:ext cx="3495807" cy="2523027"/>
          </a:xfrm>
          <a:prstGeom prst="rect">
            <a:avLst/>
          </a:prstGeom>
        </p:spPr>
      </p:pic>
      <p:pic>
        <p:nvPicPr>
          <p:cNvPr id="33" name="Slika 32" descr="Slika na kojoj se prikazuje tekst, monitor, elektronički, zaslon&#10;&#10;Opis je automatski generiran">
            <a:extLst>
              <a:ext uri="{FF2B5EF4-FFF2-40B4-BE49-F238E27FC236}">
                <a16:creationId xmlns:a16="http://schemas.microsoft.com/office/drawing/2014/main" id="{0F524F17-D4E6-475A-A954-3173E23E66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40494" r="48802" b="9061"/>
          <a:stretch/>
        </p:blipFill>
        <p:spPr>
          <a:xfrm>
            <a:off x="271584" y="1997652"/>
            <a:ext cx="3555510" cy="26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Baze podataka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A22A58B-ECB0-420D-BE0D-8DADB71C2A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3471"/>
          <a:stretch/>
        </p:blipFill>
        <p:spPr>
          <a:xfrm>
            <a:off x="6167214" y="799130"/>
            <a:ext cx="6023199" cy="6003807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9AA3720-6C92-417F-BBDA-B46B019F0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2" y="856901"/>
            <a:ext cx="5544616" cy="5946036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CCD09573-EEC8-4227-A6EB-E7C1C4EAC04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500916" y="972541"/>
            <a:ext cx="2247808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REZULTATI </a:t>
            </a:r>
          </a:p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(rezolucija)</a:t>
            </a:r>
          </a:p>
        </p:txBody>
      </p:sp>
    </p:spTree>
    <p:extLst>
      <p:ext uri="{BB962C8B-B14F-4D97-AF65-F5344CB8AC3E}">
        <p14:creationId xmlns:p14="http://schemas.microsoft.com/office/powerpoint/2010/main" val="244946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4. mjesečno razdoblje</a:t>
            </a:r>
          </a:p>
        </p:txBody>
      </p:sp>
      <p:pic>
        <p:nvPicPr>
          <p:cNvPr id="8" name="Slika 7" descr="Slika na kojoj se prikazuje karta&#10;&#10;Opis je automatski generiran">
            <a:extLst>
              <a:ext uri="{FF2B5EF4-FFF2-40B4-BE49-F238E27FC236}">
                <a16:creationId xmlns:a16="http://schemas.microsoft.com/office/drawing/2014/main" id="{6DF14729-F514-4A7E-BC16-929D782E6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039"/>
          <a:stretch/>
        </p:blipFill>
        <p:spPr>
          <a:xfrm>
            <a:off x="1595" y="-1"/>
            <a:ext cx="12188818" cy="710050"/>
          </a:xfrm>
          <a:prstGeom prst="rect">
            <a:avLst/>
          </a:prstGeom>
        </p:spPr>
      </p:pic>
      <p:pic>
        <p:nvPicPr>
          <p:cNvPr id="10" name="Slika 9" descr="Slika na kojoj se prikazuje karta&#10;&#10;Opis je automatski generiran">
            <a:extLst>
              <a:ext uri="{FF2B5EF4-FFF2-40B4-BE49-F238E27FC236}">
                <a16:creationId xmlns:a16="http://schemas.microsoft.com/office/drawing/2014/main" id="{41EC6F31-F783-48EE-BA31-6F3BAFC5E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80"/>
          <a:stretch/>
        </p:blipFill>
        <p:spPr>
          <a:xfrm>
            <a:off x="2494806" y="836506"/>
            <a:ext cx="9695607" cy="6010461"/>
          </a:xfrm>
          <a:prstGeom prst="rect">
            <a:avLst/>
          </a:prstGeom>
        </p:spPr>
      </p:pic>
      <p:sp>
        <p:nvSpPr>
          <p:cNvPr id="5" name="Rectangle 21">
            <a:extLst>
              <a:ext uri="{FF2B5EF4-FFF2-40B4-BE49-F238E27FC236}">
                <a16:creationId xmlns:a16="http://schemas.microsoft.com/office/drawing/2014/main" id="{FA3FF62F-1CB5-4EB4-8037-C0BEF5F789DC}"/>
              </a:ext>
            </a:extLst>
          </p:cNvPr>
          <p:cNvSpPr/>
          <p:nvPr/>
        </p:nvSpPr>
        <p:spPr>
          <a:xfrm>
            <a:off x="118542" y="837506"/>
            <a:ext cx="2269100" cy="461665"/>
          </a:xfrm>
          <a:prstGeom prst="rect">
            <a:avLst/>
          </a:prstGeom>
          <a:solidFill>
            <a:srgbClr val="C0504D">
              <a:lumMod val="75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kern="0" dirty="0">
                <a:solidFill>
                  <a:srgbClr val="FFFF00"/>
                </a:solidFill>
                <a:latin typeface="Arial" panose="020B0604020202020204" pitchFamily="34" charset="0"/>
                <a:cs typeface="Times New Roman" pitchFamily="18" charset="0"/>
              </a:rPr>
              <a:t>ZAKLJUČAK</a:t>
            </a:r>
            <a:endParaRPr lang="hr-HR" altLang="sr-Latn-RS" sz="2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D78183D-5F38-46B6-9599-8F2503F7B51E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211077" y="2165974"/>
            <a:ext cx="2254801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samo rizik?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52371D6-22F4-4F14-A98A-DC8811F060B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39839" y="3090381"/>
            <a:ext cx="3975709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KONTINUIRANI PROCES !!!</a:t>
            </a:r>
          </a:p>
        </p:txBody>
      </p:sp>
    </p:spTree>
    <p:extLst>
      <p:ext uri="{BB962C8B-B14F-4D97-AF65-F5344CB8AC3E}">
        <p14:creationId xmlns:p14="http://schemas.microsoft.com/office/powerpoint/2010/main" val="1449430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još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996CEED-DD73-4763-BEC0-EBAC0E1A3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1125538"/>
            <a:ext cx="11521280" cy="134029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koliko e upis, a koliko terenci imaju atributa?</a:t>
            </a:r>
          </a:p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slika dino baze </a:t>
            </a:r>
          </a:p>
        </p:txBody>
      </p:sp>
    </p:spTree>
    <p:extLst>
      <p:ext uri="{BB962C8B-B14F-4D97-AF65-F5344CB8AC3E}">
        <p14:creationId xmlns:p14="http://schemas.microsoft.com/office/powerpoint/2010/main" val="1514787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Procjene rizika od potresa  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r="23134" b="41176"/>
          <a:stretch>
            <a:fillRect/>
          </a:stretch>
        </p:blipFill>
        <p:spPr bwMode="auto">
          <a:xfrm>
            <a:off x="2576686" y="782960"/>
            <a:ext cx="70469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6" r="23134" b="20439"/>
          <a:stretch>
            <a:fillRect/>
          </a:stretch>
        </p:blipFill>
        <p:spPr bwMode="auto">
          <a:xfrm>
            <a:off x="2576686" y="2070423"/>
            <a:ext cx="704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5087094" y="765498"/>
            <a:ext cx="2411859" cy="1612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0897" tIns="45444" rIns="90897" bIns="45444" anchor="ctr"/>
          <a:lstStyle/>
          <a:p>
            <a:pPr defTabSz="912172" eaLnBrk="0" hangingPunct="0">
              <a:defRPr/>
            </a:pPr>
            <a:endParaRPr lang="hr-HR" sz="18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8542" y="2493690"/>
            <a:ext cx="5205412" cy="324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5806" tIns="35806" rIns="35806" bIns="35806"/>
          <a:lstStyle/>
          <a:p>
            <a:pPr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2400" b="1" u="sng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 A J V E Ć I   P R O B L E M :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C0000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ne postoje baze podataka</a:t>
            </a:r>
            <a:r>
              <a:rPr lang="hr-HR" sz="24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 o konstrukcijskim svojstvima građevina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postojeće baze </a:t>
            </a:r>
            <a:r>
              <a:rPr lang="hr-HR" sz="2400" b="1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NEPOVEZANE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400" u="sng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propuštaju se prilike napraviti baze !!! </a:t>
            </a:r>
            <a:r>
              <a:rPr lang="hr-HR" sz="20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(energetska, nazakonite, popis stanovništva, projekti, ...)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...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99" y="3630670"/>
            <a:ext cx="3619500" cy="19986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71" y="5694373"/>
            <a:ext cx="7404100" cy="10747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 rot="20962487">
            <a:off x="9015312" y="5175322"/>
            <a:ext cx="3045962" cy="132293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90948" tIns="45470" rIns="90948" bIns="4547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defRPr/>
            </a:pPr>
            <a:r>
              <a:rPr lang="vi-VN" altLang="sr-Latn-RS" sz="2000" dirty="0">
                <a:solidFill>
                  <a:srgbClr val="00206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godina izgrađenosti, </a:t>
            </a:r>
          </a:p>
          <a:p>
            <a:pPr algn="ctr" defTabSz="456327" eaLnBrk="0" hangingPunct="0">
              <a:defRPr/>
            </a:pPr>
            <a:r>
              <a:rPr lang="vi-VN" altLang="sr-Latn-RS" sz="2000" dirty="0">
                <a:solidFill>
                  <a:srgbClr val="00206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katnost, </a:t>
            </a:r>
          </a:p>
          <a:p>
            <a:pPr algn="ctr" defTabSz="456327" eaLnBrk="0" hangingPunct="0">
              <a:defRPr/>
            </a:pPr>
            <a:r>
              <a:rPr lang="vi-VN" altLang="sr-Latn-RS" sz="2000" dirty="0">
                <a:solidFill>
                  <a:srgbClr val="00206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kvadratura </a:t>
            </a:r>
          </a:p>
          <a:p>
            <a:pPr algn="ctr" defTabSz="456327" eaLnBrk="0" hangingPunct="0">
              <a:defRPr/>
            </a:pPr>
            <a:r>
              <a:rPr lang="vi-VN" altLang="sr-Latn-RS" sz="2000" dirty="0">
                <a:solidFill>
                  <a:srgbClr val="00206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STAMBENE JEDINICE !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 rot="20595982">
            <a:off x="4724897" y="4389908"/>
            <a:ext cx="5326063" cy="76835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lIns="90948" tIns="45470" rIns="90948" bIns="4547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POPIS STANOVNIŠTVA 2021 </a:t>
            </a:r>
          </a:p>
          <a:p>
            <a:pPr algn="ctr" defTabSz="456327" eaLnBrk="0" hangingPunct="0">
              <a:defRPr/>
            </a:pPr>
            <a:r>
              <a:rPr lang="hr-HR" altLang="sr-Latn-RS" sz="20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(zahtijevi odbijeni, </a:t>
            </a:r>
            <a:r>
              <a:rPr lang="hr-HR" altLang="sr-Latn-RS" sz="20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svijest</a:t>
            </a:r>
            <a:r>
              <a:rPr lang="hr-HR" altLang="sr-Latn-RS" sz="20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, zemlja znanja, ...)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9096843" y="2936024"/>
            <a:ext cx="2882900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Albanija IMA !!!</a:t>
            </a:r>
          </a:p>
        </p:txBody>
      </p:sp>
    </p:spTree>
    <p:extLst>
      <p:ext uri="{BB962C8B-B14F-4D97-AF65-F5344CB8AC3E}">
        <p14:creationId xmlns:p14="http://schemas.microsoft.com/office/powerpoint/2010/main" val="1337932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Procjene rizika od potresa  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r="23134" b="41176"/>
          <a:stretch>
            <a:fillRect/>
          </a:stretch>
        </p:blipFill>
        <p:spPr bwMode="auto">
          <a:xfrm>
            <a:off x="2576686" y="782960"/>
            <a:ext cx="70469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6" r="23134" b="20439"/>
          <a:stretch>
            <a:fillRect/>
          </a:stretch>
        </p:blipFill>
        <p:spPr bwMode="auto">
          <a:xfrm>
            <a:off x="2576686" y="2070423"/>
            <a:ext cx="704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5087094" y="765498"/>
            <a:ext cx="2411859" cy="1612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0897" tIns="45444" rIns="90897" bIns="45444" anchor="ctr"/>
          <a:lstStyle/>
          <a:p>
            <a:pPr defTabSz="912172" eaLnBrk="0" hangingPunct="0">
              <a:defRPr/>
            </a:pPr>
            <a:endParaRPr lang="hr-HR" sz="18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0488" y="2421682"/>
            <a:ext cx="4694237" cy="295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5806" tIns="35806" rIns="35806" bIns="35806"/>
          <a:lstStyle/>
          <a:p>
            <a:pPr defTabSz="456327">
              <a:spcBef>
                <a:spcPts val="0"/>
              </a:spcBef>
              <a:buClr>
                <a:srgbClr val="CC0000"/>
              </a:buClr>
              <a:defRPr/>
            </a:pPr>
            <a:r>
              <a:rPr lang="hr-HR" sz="2400" b="1" u="sng" dirty="0">
                <a:solidFill>
                  <a:srgbClr val="0070C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 O K U Š A J I :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hr-HR" sz="2000" b="1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približne/načelne</a:t>
            </a:r>
            <a:r>
              <a:rPr lang="hr-HR" sz="20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 klasifikacije (Zagreb)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EU projekti </a:t>
            </a:r>
            <a:r>
              <a:rPr lang="pl-PL" sz="20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(NERA, SERA, ...)</a:t>
            </a:r>
          </a:p>
          <a:p>
            <a:pPr marL="342240" indent="-342240"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434343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...</a:t>
            </a:r>
          </a:p>
          <a:p>
            <a:pPr defTabSz="456327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hr-HR" sz="28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+</a:t>
            </a:r>
            <a:r>
              <a:rPr lang="hr-HR" sz="32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 </a:t>
            </a:r>
            <a:r>
              <a:rPr lang="hr-HR" sz="20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 mi ’’razumijemo’’ lokalne specifičnosti: </a:t>
            </a:r>
            <a:r>
              <a:rPr lang="vi-VN" sz="2000" b="1" dirty="0">
                <a:solidFill>
                  <a:srgbClr val="C00000"/>
                </a:solidFill>
                <a:latin typeface="Arial"/>
                <a:ea typeface="ヒラギノ角ゴ Pro W3" pitchFamily="122" charset="-128"/>
                <a:cs typeface="Times New Roman" pitchFamily="18" charset="0"/>
              </a:rPr>
              <a:t>veliki broj NEZAKONITO izgrađenih ili rekonstruiranih zgrada </a:t>
            </a:r>
            <a:r>
              <a:rPr lang="hr-HR" sz="2000" b="1" dirty="0">
                <a:solidFill>
                  <a:srgbClr val="C0000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(&gt;900.000)</a:t>
            </a:r>
          </a:p>
          <a:p>
            <a:pPr marL="342240" indent="-342240" defTabSz="456327">
              <a:spcBef>
                <a:spcPts val="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endParaRPr lang="hr-HR" sz="2400" dirty="0">
              <a:solidFill>
                <a:srgbClr val="434343"/>
              </a:solidFill>
              <a:latin typeface="Calibri"/>
              <a:ea typeface="ヒラギノ角ゴ Pro W3" pitchFamily="122" charset="-128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11" y="2439020"/>
            <a:ext cx="4324350" cy="25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Rounded Rectangle 8"/>
          <p:cNvSpPr/>
          <p:nvPr/>
        </p:nvSpPr>
        <p:spPr bwMode="auto">
          <a:xfrm>
            <a:off x="7856611" y="3508995"/>
            <a:ext cx="4359275" cy="227013"/>
          </a:xfrm>
          <a:prstGeom prst="roundRect">
            <a:avLst/>
          </a:prstGeom>
          <a:solidFill>
            <a:schemeClr val="bg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897" tIns="45444" rIns="90897" bIns="45444"/>
          <a:lstStyle/>
          <a:p>
            <a:pPr defTabSz="456327" eaLnBrk="0" hangingPunct="0">
              <a:defRPr/>
            </a:pPr>
            <a:endParaRPr lang="hr-HR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  <p:pic>
        <p:nvPicPr>
          <p:cNvPr id="11" name="Picture 13" descr="Slika 05 (SERA)-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35" y="5013857"/>
            <a:ext cx="5112651" cy="17555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623598" y="4790232"/>
            <a:ext cx="2505075" cy="58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Albanija IMA !!!</a:t>
            </a:r>
          </a:p>
        </p:txBody>
      </p:sp>
      <p:pic>
        <p:nvPicPr>
          <p:cNvPr id="14" name="Picture 14" descr="H:\2018 05   CLANAK   SRBIJAAAAAAAAAAAAA\karta (veca)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57" y="2592614"/>
            <a:ext cx="3098800" cy="20669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327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Procjene rizika od potresa  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DF73BBC-A8BE-4FEF-B303-F74263AD0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38" y="981522"/>
            <a:ext cx="5942013" cy="7445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Identifikacij</a:t>
            </a: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a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rizika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za potres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(2014)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potres, poplave, požari (’’najveći’’)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            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0FC7C8B-298C-4AED-AD7E-BFCCDBA9E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0" y="1965177"/>
            <a:ext cx="5945187" cy="7445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rizika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od katastrofa u RH 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cenarij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: Grad Zagreb (’’najvjerojatniji/najgori’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	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315C709-DC6D-4013-A7DE-97CD21DE0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0" y="2853732"/>
            <a:ext cx="5942012" cy="703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složenog rizika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od katastrofa u RH 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Potres i poplava ... 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Scenarij: Grad Zagreb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	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B04CF987-F688-470D-9533-F6ED73D45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1" y="3789836"/>
            <a:ext cx="5942013" cy="85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rizika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za županije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Gruba procjena rizika za sve županije i gradove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CF2BBC90-6DDC-4818-BED0-14F785E9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4" y="4797948"/>
            <a:ext cx="6423025" cy="1603375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Procjena kapaciteta i sposobnosti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(2018)</a:t>
            </a:r>
          </a:p>
          <a:p>
            <a:pPr marL="799998" marR="0" lvl="1" indent="-342857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upravljanje, obveze, strategije, mjere (tablice, tablice, ...)</a:t>
            </a: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Ažurirana  procjena rizika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od katastrofa za RH (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2019)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Scenarij: Grad Zagreb - rad na umanjenju nepoznanica, značajno preciznije, ali ... </a:t>
            </a: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10" descr="slika 12 (zupanije i obrazac) copy">
            <a:extLst>
              <a:ext uri="{FF2B5EF4-FFF2-40B4-BE49-F238E27FC236}">
                <a16:creationId xmlns:a16="http://schemas.microsoft.com/office/drawing/2014/main" id="{612763AB-C8D6-496A-AECA-47FA6AE6A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r="50000"/>
          <a:stretch/>
        </p:blipFill>
        <p:spPr bwMode="auto">
          <a:xfrm>
            <a:off x="9201374" y="-13566"/>
            <a:ext cx="299062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59C8BC7-1B8C-4572-B024-983EF4C7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8" y="721322"/>
            <a:ext cx="3057525" cy="320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>
            <a:off x="1008449" y="2589578"/>
            <a:ext cx="2204380" cy="0"/>
          </a:xfrm>
          <a:prstGeom prst="line">
            <a:avLst/>
          </a:prstGeom>
          <a:noFill/>
          <a:ln w="38100" cap="flat" cmpd="sng" algn="ctr">
            <a:solidFill>
              <a:srgbClr val="0047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918774" y="6297514"/>
            <a:ext cx="2003982" cy="0"/>
          </a:xfrm>
          <a:prstGeom prst="line">
            <a:avLst/>
          </a:prstGeom>
          <a:noFill/>
          <a:ln w="38100" cap="flat" cmpd="sng" algn="ctr">
            <a:solidFill>
              <a:srgbClr val="0047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9" y="3928899"/>
            <a:ext cx="4489565" cy="293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logo">
            <a:extLst>
              <a:ext uri="{FF2B5EF4-FFF2-40B4-BE49-F238E27FC236}">
                <a16:creationId xmlns:a16="http://schemas.microsoft.com/office/drawing/2014/main" id="{F32044BF-DB22-40B9-9821-66FDC7BF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740" y="-4190"/>
            <a:ext cx="738702" cy="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3">
            <a:extLst>
              <a:ext uri="{FF2B5EF4-FFF2-40B4-BE49-F238E27FC236}">
                <a16:creationId xmlns:a16="http://schemas.microsoft.com/office/drawing/2014/main" id="{0BB6EEE7-7476-41A6-9B97-1B36CCDD0B10}"/>
              </a:ext>
            </a:extLst>
          </p:cNvPr>
          <p:cNvSpPr>
            <a:spLocks noChangeArrowheads="1"/>
          </p:cNvSpPr>
          <p:nvPr/>
        </p:nvSpPr>
        <p:spPr bwMode="auto">
          <a:xfrm rot="21300571">
            <a:off x="5874832" y="4140714"/>
            <a:ext cx="3050526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glavni nedostatak !!!</a:t>
            </a:r>
          </a:p>
        </p:txBody>
      </p:sp>
    </p:spTree>
    <p:extLst>
      <p:ext uri="{BB962C8B-B14F-4D97-AF65-F5344CB8AC3E}">
        <p14:creationId xmlns:p14="http://schemas.microsoft.com/office/powerpoint/2010/main" val="111755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8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STUDIJA ZA SANIRANJE POSLJEDICA POTRESA (2013-2021)</a:t>
            </a:r>
          </a:p>
        </p:txBody>
      </p:sp>
      <p:pic>
        <p:nvPicPr>
          <p:cNvPr id="4" name="Picture 56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657" y="861221"/>
            <a:ext cx="34131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Siget 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4158"/>
          <a:stretch>
            <a:fillRect/>
          </a:stretch>
        </p:blipFill>
        <p:spPr bwMode="auto">
          <a:xfrm>
            <a:off x="8975981" y="2889251"/>
            <a:ext cx="13636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udimirov_gradiliste_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59" y="3119767"/>
            <a:ext cx="2173286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52" y="787579"/>
            <a:ext cx="18669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8"/>
          <a:stretch>
            <a:fillRect/>
          </a:stretch>
        </p:blipFill>
        <p:spPr bwMode="auto">
          <a:xfrm>
            <a:off x="5059638" y="778054"/>
            <a:ext cx="21018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4"/>
          <a:stretch>
            <a:fillRect/>
          </a:stretch>
        </p:blipFill>
        <p:spPr bwMode="auto">
          <a:xfrm>
            <a:off x="9311739" y="4748345"/>
            <a:ext cx="2300289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r="32684"/>
          <a:stretch>
            <a:fillRect/>
          </a:stretch>
        </p:blipFill>
        <p:spPr bwMode="auto">
          <a:xfrm>
            <a:off x="9310152" y="4748345"/>
            <a:ext cx="211613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3"/>
          <a:stretch>
            <a:fillRect/>
          </a:stretch>
        </p:blipFill>
        <p:spPr bwMode="auto">
          <a:xfrm>
            <a:off x="9264115" y="4748345"/>
            <a:ext cx="21256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:\2016   - R I Z I K  OD  POTRESA -\2017 12   PROJEKT ZAGREB (5. FAZA)\Pogl. 3   TIPOVI GRADEVINA (Korlaet-Marta-Domagoj)\rast grada 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1" b="1793"/>
          <a:stretch>
            <a:fillRect/>
          </a:stretch>
        </p:blipFill>
        <p:spPr bwMode="auto">
          <a:xfrm>
            <a:off x="9265702" y="4746756"/>
            <a:ext cx="22748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:\2016   - R I Z I K  OD  POTRESA -\2017 12   PROJEKT ZAGREB (5. FAZA)\Pogl. 3   TIPOVI GRADEVINA (Korlaet-Marta-Domagoj)\rast grada 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6" b="3589"/>
          <a:stretch>
            <a:fillRect/>
          </a:stretch>
        </p:blipFill>
        <p:spPr bwMode="auto">
          <a:xfrm>
            <a:off x="9460965" y="4715008"/>
            <a:ext cx="218757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H:\2016   - R I Z I K  OD  POTRESA -\2017 12   PROJEKT ZAGREB (5. FAZA)\Pogl. 3   TIPOVI GRADEVINA (Korlaet-Marta-Domagoj)\rast grada 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1"/>
          <a:stretch>
            <a:fillRect/>
          </a:stretch>
        </p:blipFill>
        <p:spPr bwMode="auto">
          <a:xfrm>
            <a:off x="8946614" y="4816606"/>
            <a:ext cx="27860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H:\2016   - R I Z I K  OD  POTRESA -\2017 12   PROJEKT ZAGREB (5. FAZA)\Pogl. 3   TIPOVI GRADEVINA (Korlaet-Marta-Domagoj)\rast grada 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1"/>
          <a:stretch>
            <a:fillRect/>
          </a:stretch>
        </p:blipFill>
        <p:spPr bwMode="auto">
          <a:xfrm>
            <a:off x="8991065" y="4848358"/>
            <a:ext cx="25495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:\2016   - R I Z I K  OD  POTRESA -\2017 12   PROJEKT ZAGREB (5. FAZA)\Pogl. 3   TIPOVI GRADEVINA (Korlaet-Marta-Domagoj)\rast grada 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2"/>
          <a:stretch>
            <a:fillRect/>
          </a:stretch>
        </p:blipFill>
        <p:spPr bwMode="auto">
          <a:xfrm>
            <a:off x="9267289" y="4849945"/>
            <a:ext cx="285115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:\2016   - R I Z I K  OD  POTRESA -\2017 12   PROJEKT ZAGREB (5. FAZA)\Pogl. 3   TIPOVI GRADEVINA (Korlaet-Marta-Domagoj)\rast grada 4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/>
          <a:stretch>
            <a:fillRect/>
          </a:stretch>
        </p:blipFill>
        <p:spPr bwMode="auto">
          <a:xfrm>
            <a:off x="9202200" y="4805493"/>
            <a:ext cx="2538412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Zaprudje - detalji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48723" r="7594" b="29578"/>
          <a:stretch>
            <a:fillRect/>
          </a:stretch>
        </p:blipFill>
        <p:spPr bwMode="auto">
          <a:xfrm>
            <a:off x="9550150" y="2967423"/>
            <a:ext cx="2678111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86" y="4048769"/>
            <a:ext cx="3557625" cy="16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b="16977"/>
          <a:stretch>
            <a:fillRect/>
          </a:stretch>
        </p:blipFill>
        <p:spPr bwMode="auto">
          <a:xfrm>
            <a:off x="5072553" y="4816606"/>
            <a:ext cx="35036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39" y="800279"/>
            <a:ext cx="196691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 rot="-637513">
            <a:off x="8447344" y="6182474"/>
            <a:ext cx="1509713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rast grada kroz povijest</a:t>
            </a:r>
            <a:endParaRPr lang="hr-HR" altLang="sr-Latn-RS" sz="1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 rot="-637513">
            <a:off x="7481210" y="1635382"/>
            <a:ext cx="1545801" cy="1015598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karakteristične građevine u dijelovima grada</a:t>
            </a:r>
            <a:endParaRPr lang="hr-HR" altLang="sr-Latn-RS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 rot="-637513">
            <a:off x="10104696" y="3921437"/>
            <a:ext cx="1711325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’’limenke’’</a:t>
            </a:r>
            <a:endParaRPr lang="en-US" altLang="sr-Latn-RS" sz="15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 rot="21382141">
            <a:off x="3230838" y="4778425"/>
            <a:ext cx="1712913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prioriteti ?!?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 rot="-637513">
            <a:off x="279400" y="4029452"/>
            <a:ext cx="1963738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numerički modeli</a:t>
            </a:r>
            <a:endParaRPr lang="en-US" altLang="sr-Latn-RS" sz="15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 rot="20962487">
            <a:off x="5635375" y="4778989"/>
            <a:ext cx="1766889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karta s prikazom rezulta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 rot="-637513">
            <a:off x="449287" y="1217208"/>
            <a:ext cx="1300161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organizacija</a:t>
            </a:r>
          </a:p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 rot="-637513">
            <a:off x="4148192" y="1858399"/>
            <a:ext cx="2336800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pregled oštećenja nakon djelovanja potresa</a:t>
            </a:r>
          </a:p>
        </p:txBody>
      </p:sp>
      <p:pic>
        <p:nvPicPr>
          <p:cNvPr id="31" name="vukovarska zg2.avi">
            <a:hlinkClick r:id="" action="ppaction://media"/>
            <a:extLst>
              <a:ext uri="{FF2B5EF4-FFF2-40B4-BE49-F238E27FC236}">
                <a16:creationId xmlns:a16="http://schemas.microsoft.com/office/drawing/2014/main" id="{2D6A5E40-DD62-4431-A076-FCABD70D68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5"/>
          <a:srcRect r="12494"/>
          <a:stretch/>
        </p:blipFill>
        <p:spPr>
          <a:xfrm>
            <a:off x="77875" y="2337316"/>
            <a:ext cx="2487527" cy="2309708"/>
          </a:xfrm>
          <a:prstGeom prst="rect">
            <a:avLst/>
          </a:prstGeom>
        </p:spPr>
      </p:pic>
      <p:pic>
        <p:nvPicPr>
          <p:cNvPr id="32" name="1.959 Hz.avi">
            <a:hlinkClick r:id="" action="ppaction://media"/>
            <a:extLst>
              <a:ext uri="{FF2B5EF4-FFF2-40B4-BE49-F238E27FC236}">
                <a16:creationId xmlns:a16="http://schemas.microsoft.com/office/drawing/2014/main" id="{96E589CB-8C93-4127-A96E-E240B255313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26"/>
          <a:srcRect l="34350" t="5888" r="32593" b="6327"/>
          <a:stretch/>
        </p:blipFill>
        <p:spPr>
          <a:xfrm>
            <a:off x="12703" y="4461457"/>
            <a:ext cx="2464555" cy="2396545"/>
          </a:xfrm>
          <a:prstGeom prst="rect">
            <a:avLst/>
          </a:prstGeom>
        </p:spPr>
      </p:pic>
      <p:sp>
        <p:nvSpPr>
          <p:cNvPr id="33" name="Rectangle 12"/>
          <p:cNvSpPr>
            <a:spLocks noChangeArrowheads="1"/>
          </p:cNvSpPr>
          <p:nvPr/>
        </p:nvSpPr>
        <p:spPr bwMode="auto">
          <a:xfrm rot="20962487">
            <a:off x="142385" y="4206892"/>
            <a:ext cx="2305051" cy="40007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hr-HR" altLang="sr-Latn-RS" sz="20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detaljne analize !!!</a:t>
            </a:r>
            <a:endParaRPr lang="en-US" altLang="sr-Latn-RS" sz="2000" b="1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2117726" y="6283327"/>
            <a:ext cx="2332038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mjerenja ambijentalnih vibracija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90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13CA4CDC-5A0F-4158-9B73-49A1D57F3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8146"/>
            <a:ext cx="4653944" cy="6149854"/>
          </a:xfrm>
          <a:prstGeom prst="rect">
            <a:avLst/>
          </a:prstGeom>
        </p:spPr>
      </p:pic>
      <p:pic>
        <p:nvPicPr>
          <p:cNvPr id="18" name="Slika 17" descr="Slika na kojoj se prikazuje zgrada, velik, sjedenje&#10;&#10;Opis je automatski generiran">
            <a:extLst>
              <a:ext uri="{FF2B5EF4-FFF2-40B4-BE49-F238E27FC236}">
                <a16:creationId xmlns:a16="http://schemas.microsoft.com/office/drawing/2014/main" id="{74A33FEF-AF07-4626-9A44-85FB944D3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13" y="708146"/>
            <a:ext cx="4076700" cy="6115050"/>
          </a:xfrm>
          <a:prstGeom prst="rect">
            <a:avLst/>
          </a:prstGeom>
        </p:spPr>
      </p:pic>
      <p:pic>
        <p:nvPicPr>
          <p:cNvPr id="21" name="Slika 2" descr="Slika na kojoj se prikazuje zgrada, na otvorenom, cesta, narančasto&#10;&#10;Opis je automatski generiran">
            <a:extLst>
              <a:ext uri="{FF2B5EF4-FFF2-40B4-BE49-F238E27FC236}">
                <a16:creationId xmlns:a16="http://schemas.microsoft.com/office/drawing/2014/main" id="{D26E8060-E9ED-4CE2-AA1B-C3D14E71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/>
          <a:stretch>
            <a:fillRect/>
          </a:stretch>
        </p:blipFill>
        <p:spPr bwMode="auto">
          <a:xfrm>
            <a:off x="4309582" y="1212563"/>
            <a:ext cx="3571248" cy="175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Slika 6" descr="Slika na kojoj se prikazuje na otvorenom, osoba, nošenje, odjeven&#10;&#10;Opis je automatski generiran">
            <a:extLst>
              <a:ext uri="{FF2B5EF4-FFF2-40B4-BE49-F238E27FC236}">
                <a16:creationId xmlns:a16="http://schemas.microsoft.com/office/drawing/2014/main" id="{A4743D72-DF71-49AF-BB4A-57E81A72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04" y="2605849"/>
            <a:ext cx="1616982" cy="215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9" descr="Slika na kojoj se prikazuje osoba, narančasto, na otvorenom, nošenje&#10;&#10;Opis je automatski generiran">
            <a:extLst>
              <a:ext uri="{FF2B5EF4-FFF2-40B4-BE49-F238E27FC236}">
                <a16:creationId xmlns:a16="http://schemas.microsoft.com/office/drawing/2014/main" id="{81149073-95BA-4494-8B5B-7E07CAFF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11" y="2721917"/>
            <a:ext cx="2862472" cy="21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lika 12" descr="Slika na kojoj se prikazuje na zatvorenom, strop, soba, stajanje&#10;&#10;Opis je automatski generiran">
            <a:extLst>
              <a:ext uri="{FF2B5EF4-FFF2-40B4-BE49-F238E27FC236}">
                <a16:creationId xmlns:a16="http://schemas.microsoft.com/office/drawing/2014/main" id="{6538A9CB-078D-4E82-96F0-0B9A5194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9" r="12396" b="13176"/>
          <a:stretch>
            <a:fillRect/>
          </a:stretch>
        </p:blipFill>
        <p:spPr bwMode="auto">
          <a:xfrm>
            <a:off x="3376861" y="4925295"/>
            <a:ext cx="4669437" cy="18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7B9744A-FA28-4796-B45E-DF537853FBDF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Potres u Zagrebu (ožujak 2020)</a:t>
            </a: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D3092061-D2B4-4553-A52D-2ADFD05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740" y="-4190"/>
            <a:ext cx="738702" cy="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98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8">
            <a:extLst>
              <a:ext uri="{FF2B5EF4-FFF2-40B4-BE49-F238E27FC236}">
                <a16:creationId xmlns:a16="http://schemas.microsoft.com/office/drawing/2014/main" id="{78ECD1D2-D0D7-4468-BAD5-682629794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42" y="837505"/>
            <a:ext cx="10153128" cy="5958619"/>
          </a:xfrm>
          <a:prstGeom prst="rect">
            <a:avLst/>
          </a:prstGeom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id="{FEEA152B-30CA-4DE1-8F2D-D9FB3A183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9" t="2618" r="3926" b="3551"/>
          <a:stretch/>
        </p:blipFill>
        <p:spPr>
          <a:xfrm>
            <a:off x="3509964" y="885731"/>
            <a:ext cx="8585227" cy="5910394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32255A9-7156-48BC-9BF6-660CE1777248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Potres u Zagrebu (ožujak 2020)</a:t>
            </a:r>
          </a:p>
        </p:txBody>
      </p:sp>
      <p:pic>
        <p:nvPicPr>
          <p:cNvPr id="10" name="Picture 2" descr="logo">
            <a:extLst>
              <a:ext uri="{FF2B5EF4-FFF2-40B4-BE49-F238E27FC236}">
                <a16:creationId xmlns:a16="http://schemas.microsoft.com/office/drawing/2014/main" id="{25B437EE-BA55-4728-A350-C4370A2A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740" y="-4190"/>
            <a:ext cx="738702" cy="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86BA6EF8-3B0A-49B7-914A-E7AA5A6BD431}"/>
              </a:ext>
            </a:extLst>
          </p:cNvPr>
          <p:cNvSpPr>
            <a:spLocks noChangeArrowheads="1"/>
          </p:cNvSpPr>
          <p:nvPr/>
        </p:nvSpPr>
        <p:spPr bwMode="auto">
          <a:xfrm rot="21211542">
            <a:off x="9293887" y="5801401"/>
            <a:ext cx="2505075" cy="58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iskustva</a:t>
            </a:r>
          </a:p>
        </p:txBody>
      </p:sp>
    </p:spTree>
    <p:extLst>
      <p:ext uri="{BB962C8B-B14F-4D97-AF65-F5344CB8AC3E}">
        <p14:creationId xmlns:p14="http://schemas.microsoft.com/office/powerpoint/2010/main" val="31046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vel">
  <a:themeElements>
    <a:clrScheme name="Level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Leve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evel">
  <a:themeElements>
    <a:clrScheme name="Level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Leve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KU 18 pres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7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vel 5">
    <a:dk1>
      <a:srgbClr val="CC6600"/>
    </a:dk1>
    <a:lt1>
      <a:srgbClr val="FFFFFF"/>
    </a:lt1>
    <a:dk2>
      <a:srgbClr val="4A553B"/>
    </a:dk2>
    <a:lt2>
      <a:srgbClr val="FFBF1F"/>
    </a:lt2>
    <a:accent1>
      <a:srgbClr val="FFCC00"/>
    </a:accent1>
    <a:accent2>
      <a:srgbClr val="CC9900"/>
    </a:accent2>
    <a:accent3>
      <a:srgbClr val="B1B4AF"/>
    </a:accent3>
    <a:accent4>
      <a:srgbClr val="DADADA"/>
    </a:accent4>
    <a:accent5>
      <a:srgbClr val="FFE2AA"/>
    </a:accent5>
    <a:accent6>
      <a:srgbClr val="B98A00"/>
    </a:accent6>
    <a:hlink>
      <a:srgbClr val="669900"/>
    </a:hlink>
    <a:folHlink>
      <a:srgbClr val="A3A274"/>
    </a:folHlink>
  </a:clrScheme>
</a:themeOverride>
</file>

<file path=ppt/theme/themeOverride1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.xml><?xml version="1.0" encoding="utf-8"?>
<a:themeOverride xmlns:a="http://schemas.openxmlformats.org/drawingml/2006/main">
  <a:clrScheme name="Level 5">
    <a:dk1>
      <a:srgbClr val="CC6600"/>
    </a:dk1>
    <a:lt1>
      <a:srgbClr val="FFFFFF"/>
    </a:lt1>
    <a:dk2>
      <a:srgbClr val="4A553B"/>
    </a:dk2>
    <a:lt2>
      <a:srgbClr val="FFBF1F"/>
    </a:lt2>
    <a:accent1>
      <a:srgbClr val="FFCC00"/>
    </a:accent1>
    <a:accent2>
      <a:srgbClr val="CC9900"/>
    </a:accent2>
    <a:accent3>
      <a:srgbClr val="B1B4AF"/>
    </a:accent3>
    <a:accent4>
      <a:srgbClr val="DADADA"/>
    </a:accent4>
    <a:accent5>
      <a:srgbClr val="FFE2AA"/>
    </a:accent5>
    <a:accent6>
      <a:srgbClr val="B98A00"/>
    </a:accent6>
    <a:hlink>
      <a:srgbClr val="669900"/>
    </a:hlink>
    <a:folHlink>
      <a:srgbClr val="A3A274"/>
    </a:folHlink>
  </a:clrScheme>
</a:themeOverride>
</file>

<file path=ppt/theme/themeOverride2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17991</TotalTime>
  <Words>1052</Words>
  <Application>Microsoft Office PowerPoint</Application>
  <PresentationFormat>Prilagođeno</PresentationFormat>
  <Paragraphs>238</Paragraphs>
  <Slides>33</Slides>
  <Notes>32</Notes>
  <HiddenSlides>1</HiddenSlides>
  <MMClips>2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6</vt:i4>
      </vt:variant>
      <vt:variant>
        <vt:lpstr>Naslovi slajdova</vt:lpstr>
      </vt:variant>
      <vt:variant>
        <vt:i4>33</vt:i4>
      </vt:variant>
    </vt:vector>
  </HeadingPairs>
  <TitlesOfParts>
    <vt:vector size="46" baseType="lpstr">
      <vt:lpstr>Arial</vt:lpstr>
      <vt:lpstr>Arial Narrow</vt:lpstr>
      <vt:lpstr>Calibri</vt:lpstr>
      <vt:lpstr>Myriad Pro</vt:lpstr>
      <vt:lpstr>Times New Roman</vt:lpstr>
      <vt:lpstr>Verdana</vt:lpstr>
      <vt:lpstr>Wingdings</vt:lpstr>
      <vt:lpstr>1_Profile</vt:lpstr>
      <vt:lpstr>Level</vt:lpstr>
      <vt:lpstr>1_Level</vt:lpstr>
      <vt:lpstr>31_Profile</vt:lpstr>
      <vt:lpstr>DKU 18 present</vt:lpstr>
      <vt:lpstr>17_Profile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GF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</dc:creator>
  <cp:lastModifiedBy>A Josip</cp:lastModifiedBy>
  <cp:revision>1763</cp:revision>
  <dcterms:created xsi:type="dcterms:W3CDTF">2007-02-28T20:04:14Z</dcterms:created>
  <dcterms:modified xsi:type="dcterms:W3CDTF">2022-03-24T00:41:44Z</dcterms:modified>
</cp:coreProperties>
</file>